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4869" r:id="rId1"/>
  </p:sldMasterIdLst>
  <p:notesMasterIdLst>
    <p:notesMasterId r:id="rId9"/>
  </p:notesMasterIdLst>
  <p:handoutMasterIdLst>
    <p:handoutMasterId r:id="rId10"/>
  </p:handoutMasterIdLst>
  <p:sldIdLst>
    <p:sldId id="300" r:id="rId2"/>
    <p:sldId id="264" r:id="rId3"/>
    <p:sldId id="277" r:id="rId4"/>
    <p:sldId id="303" r:id="rId5"/>
    <p:sldId id="270" r:id="rId6"/>
    <p:sldId id="302" r:id="rId7"/>
    <p:sldId id="304" r:id="rId8"/>
  </p:sldIdLst>
  <p:sldSz cx="12188825" cy="6858000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608013" indent="-15081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217613" indent="-30321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827213" indent="-45561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436813" indent="-60801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3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3366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89549" autoAdjust="0"/>
  </p:normalViewPr>
  <p:slideViewPr>
    <p:cSldViewPr>
      <p:cViewPr varScale="1">
        <p:scale>
          <a:sx n="69" d="100"/>
          <a:sy n="69" d="100"/>
        </p:scale>
        <p:origin x="1600" y="176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/corp.pjm.com\shares\SASAppGrid\sasAdHoc\sasDepts\DemSideResp\Monthly%20DSR%20Reports\09102017%20Report%20Files\MISC\RPMdatax.xls" TargetMode="External"/><Relationship Id="rId2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4219838899448"/>
          <c:y val="0.0785780944048661"/>
          <c:w val="0.751103267264006"/>
          <c:h val="0.73524580260800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Summary!$N$3</c:f>
              <c:strCache>
                <c:ptCount val="1"/>
                <c:pt idx="0">
                  <c:v>Limited - ALM</c:v>
                </c:pt>
              </c:strCache>
            </c:strRef>
          </c:tx>
          <c:spPr>
            <a:pattFill prst="dkVert">
              <a:fgClr>
                <a:schemeClr val="accent2">
                  <a:lumMod val="20000"/>
                  <a:lumOff val="80000"/>
                </a:schemeClr>
              </a:fgClr>
              <a:bgClr>
                <a:srgbClr val="95C400"/>
              </a:bgClr>
            </a:pattFill>
          </c:spPr>
          <c:invertIfNegative val="0"/>
          <c:cat>
            <c:strRef>
              <c:f>Summary!$M$4:$M$25</c:f>
              <c:strCache>
                <c:ptCount val="22"/>
                <c:pt idx="0">
                  <c:v>99/00</c:v>
                </c:pt>
                <c:pt idx="1">
                  <c:v>00/01</c:v>
                </c:pt>
                <c:pt idx="2">
                  <c:v>01/02</c:v>
                </c:pt>
                <c:pt idx="3">
                  <c:v>02/03</c:v>
                </c:pt>
                <c:pt idx="4">
                  <c:v>03/04</c:v>
                </c:pt>
                <c:pt idx="5">
                  <c:v>04/05</c:v>
                </c:pt>
                <c:pt idx="6">
                  <c:v>05/06</c:v>
                </c:pt>
                <c:pt idx="7">
                  <c:v>06/07</c:v>
                </c:pt>
                <c:pt idx="8">
                  <c:v>07/08</c:v>
                </c:pt>
                <c:pt idx="9">
                  <c:v>08/09</c:v>
                </c:pt>
                <c:pt idx="10">
                  <c:v>09/10</c:v>
                </c:pt>
                <c:pt idx="11">
                  <c:v>10/11</c:v>
                </c:pt>
                <c:pt idx="12">
                  <c:v>11/12</c:v>
                </c:pt>
                <c:pt idx="13">
                  <c:v>12/13</c:v>
                </c:pt>
                <c:pt idx="14">
                  <c:v>13/14</c:v>
                </c:pt>
                <c:pt idx="15">
                  <c:v>14/15</c:v>
                </c:pt>
                <c:pt idx="16">
                  <c:v>15/16</c:v>
                </c:pt>
                <c:pt idx="17">
                  <c:v>16/17</c:v>
                </c:pt>
                <c:pt idx="18">
                  <c:v>17/18</c:v>
                </c:pt>
                <c:pt idx="19">
                  <c:v>18/19</c:v>
                </c:pt>
                <c:pt idx="20">
                  <c:v>19/20</c:v>
                </c:pt>
                <c:pt idx="21">
                  <c:v>20/21</c:v>
                </c:pt>
              </c:strCache>
            </c:strRef>
          </c:cat>
          <c:val>
            <c:numRef>
              <c:f>Summary!$N$4:$N$25</c:f>
              <c:numCache>
                <c:formatCode>#,##0</c:formatCode>
                <c:ptCount val="22"/>
                <c:pt idx="0">
                  <c:v>2005.3</c:v>
                </c:pt>
                <c:pt idx="1">
                  <c:v>1693.3</c:v>
                </c:pt>
                <c:pt idx="2">
                  <c:v>1962.4</c:v>
                </c:pt>
                <c:pt idx="3">
                  <c:v>1291.9</c:v>
                </c:pt>
                <c:pt idx="4">
                  <c:v>1206.6</c:v>
                </c:pt>
                <c:pt idx="5">
                  <c:v>1805.7</c:v>
                </c:pt>
                <c:pt idx="6">
                  <c:v>2041.8</c:v>
                </c:pt>
                <c:pt idx="7">
                  <c:v>1676.8</c:v>
                </c:pt>
              </c:numCache>
            </c:numRef>
          </c:val>
        </c:ser>
        <c:ser>
          <c:idx val="1"/>
          <c:order val="1"/>
          <c:tx>
            <c:strRef>
              <c:f>Summary!$O$3</c:f>
              <c:strCache>
                <c:ptCount val="1"/>
                <c:pt idx="0">
                  <c:v>Limited - ILR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cat>
            <c:strRef>
              <c:f>Summary!$M$4:$M$25</c:f>
              <c:strCache>
                <c:ptCount val="22"/>
                <c:pt idx="0">
                  <c:v>99/00</c:v>
                </c:pt>
                <c:pt idx="1">
                  <c:v>00/01</c:v>
                </c:pt>
                <c:pt idx="2">
                  <c:v>01/02</c:v>
                </c:pt>
                <c:pt idx="3">
                  <c:v>02/03</c:v>
                </c:pt>
                <c:pt idx="4">
                  <c:v>03/04</c:v>
                </c:pt>
                <c:pt idx="5">
                  <c:v>04/05</c:v>
                </c:pt>
                <c:pt idx="6">
                  <c:v>05/06</c:v>
                </c:pt>
                <c:pt idx="7">
                  <c:v>06/07</c:v>
                </c:pt>
                <c:pt idx="8">
                  <c:v>07/08</c:v>
                </c:pt>
                <c:pt idx="9">
                  <c:v>08/09</c:v>
                </c:pt>
                <c:pt idx="10">
                  <c:v>09/10</c:v>
                </c:pt>
                <c:pt idx="11">
                  <c:v>10/11</c:v>
                </c:pt>
                <c:pt idx="12">
                  <c:v>11/12</c:v>
                </c:pt>
                <c:pt idx="13">
                  <c:v>12/13</c:v>
                </c:pt>
                <c:pt idx="14">
                  <c:v>13/14</c:v>
                </c:pt>
                <c:pt idx="15">
                  <c:v>14/15</c:v>
                </c:pt>
                <c:pt idx="16">
                  <c:v>15/16</c:v>
                </c:pt>
                <c:pt idx="17">
                  <c:v>16/17</c:v>
                </c:pt>
                <c:pt idx="18">
                  <c:v>17/18</c:v>
                </c:pt>
                <c:pt idx="19">
                  <c:v>18/19</c:v>
                </c:pt>
                <c:pt idx="20">
                  <c:v>19/20</c:v>
                </c:pt>
                <c:pt idx="21">
                  <c:v>20/21</c:v>
                </c:pt>
              </c:strCache>
            </c:strRef>
          </c:cat>
          <c:val>
            <c:numRef>
              <c:f>Summary!$O$4:$O$25</c:f>
              <c:numCache>
                <c:formatCode>General</c:formatCode>
                <c:ptCount val="22"/>
                <c:pt idx="8" formatCode="#,##0">
                  <c:v>1584.6</c:v>
                </c:pt>
                <c:pt idx="9" formatCode="#,##0">
                  <c:v>3488.524</c:v>
                </c:pt>
                <c:pt idx="10" formatCode="#,##0">
                  <c:v>6273.783</c:v>
                </c:pt>
                <c:pt idx="11" formatCode="#,##0">
                  <c:v>7961.277</c:v>
                </c:pt>
                <c:pt idx="12" formatCode="#,##0">
                  <c:v>8730.679</c:v>
                </c:pt>
              </c:numCache>
            </c:numRef>
          </c:val>
        </c:ser>
        <c:ser>
          <c:idx val="2"/>
          <c:order val="2"/>
          <c:tx>
            <c:strRef>
              <c:f>Summary!$P$3</c:f>
              <c:strCache>
                <c:ptCount val="1"/>
                <c:pt idx="0">
                  <c:v>Limited - DR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cat>
            <c:strRef>
              <c:f>Summary!$M$4:$M$25</c:f>
              <c:strCache>
                <c:ptCount val="22"/>
                <c:pt idx="0">
                  <c:v>99/00</c:v>
                </c:pt>
                <c:pt idx="1">
                  <c:v>00/01</c:v>
                </c:pt>
                <c:pt idx="2">
                  <c:v>01/02</c:v>
                </c:pt>
                <c:pt idx="3">
                  <c:v>02/03</c:v>
                </c:pt>
                <c:pt idx="4">
                  <c:v>03/04</c:v>
                </c:pt>
                <c:pt idx="5">
                  <c:v>04/05</c:v>
                </c:pt>
                <c:pt idx="6">
                  <c:v>05/06</c:v>
                </c:pt>
                <c:pt idx="7">
                  <c:v>06/07</c:v>
                </c:pt>
                <c:pt idx="8">
                  <c:v>07/08</c:v>
                </c:pt>
                <c:pt idx="9">
                  <c:v>08/09</c:v>
                </c:pt>
                <c:pt idx="10">
                  <c:v>09/10</c:v>
                </c:pt>
                <c:pt idx="11">
                  <c:v>10/11</c:v>
                </c:pt>
                <c:pt idx="12">
                  <c:v>11/12</c:v>
                </c:pt>
                <c:pt idx="13">
                  <c:v>12/13</c:v>
                </c:pt>
                <c:pt idx="14">
                  <c:v>13/14</c:v>
                </c:pt>
                <c:pt idx="15">
                  <c:v>14/15</c:v>
                </c:pt>
                <c:pt idx="16">
                  <c:v>15/16</c:v>
                </c:pt>
                <c:pt idx="17">
                  <c:v>16/17</c:v>
                </c:pt>
                <c:pt idx="18">
                  <c:v>17/18</c:v>
                </c:pt>
                <c:pt idx="19">
                  <c:v>18/19</c:v>
                </c:pt>
                <c:pt idx="20">
                  <c:v>19/20</c:v>
                </c:pt>
                <c:pt idx="21">
                  <c:v>20/21</c:v>
                </c:pt>
              </c:strCache>
            </c:strRef>
          </c:cat>
          <c:val>
            <c:numRef>
              <c:f>Summary!$P$4:$P$25</c:f>
              <c:numCache>
                <c:formatCode>General</c:formatCode>
                <c:ptCount val="22"/>
                <c:pt idx="8" formatCode="#,##0">
                  <c:v>555.0</c:v>
                </c:pt>
                <c:pt idx="9" formatCode="#,##0">
                  <c:v>940.1</c:v>
                </c:pt>
                <c:pt idx="10" formatCode="#,##0">
                  <c:v>815.1</c:v>
                </c:pt>
                <c:pt idx="11" formatCode="#,##0">
                  <c:v>869.4</c:v>
                </c:pt>
                <c:pt idx="12" formatCode="#,##0">
                  <c:v>2425.4</c:v>
                </c:pt>
                <c:pt idx="13" formatCode="#,##0">
                  <c:v>7361.2</c:v>
                </c:pt>
                <c:pt idx="14" formatCode="#,##0">
                  <c:v>7752.5</c:v>
                </c:pt>
                <c:pt idx="15" formatCode="#,##0">
                  <c:v>7166.3</c:v>
                </c:pt>
                <c:pt idx="16" formatCode="#,##0">
                  <c:v>8027.4</c:v>
                </c:pt>
                <c:pt idx="17" formatCode="#,##0">
                  <c:v>6783.0</c:v>
                </c:pt>
                <c:pt idx="18" formatCode="#,##0">
                  <c:v>2110.3</c:v>
                </c:pt>
                <c:pt idx="19" formatCode="#,##0">
                  <c:v>555.0</c:v>
                </c:pt>
              </c:numCache>
            </c:numRef>
          </c:val>
        </c:ser>
        <c:ser>
          <c:idx val="3"/>
          <c:order val="3"/>
          <c:tx>
            <c:strRef>
              <c:f>Summary!$Q$3</c:f>
              <c:strCache>
                <c:ptCount val="1"/>
                <c:pt idx="0">
                  <c:v>Extended Summer - DR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invertIfNegative val="0"/>
          <c:cat>
            <c:strRef>
              <c:f>Summary!$M$4:$M$25</c:f>
              <c:strCache>
                <c:ptCount val="22"/>
                <c:pt idx="0">
                  <c:v>99/00</c:v>
                </c:pt>
                <c:pt idx="1">
                  <c:v>00/01</c:v>
                </c:pt>
                <c:pt idx="2">
                  <c:v>01/02</c:v>
                </c:pt>
                <c:pt idx="3">
                  <c:v>02/03</c:v>
                </c:pt>
                <c:pt idx="4">
                  <c:v>03/04</c:v>
                </c:pt>
                <c:pt idx="5">
                  <c:v>04/05</c:v>
                </c:pt>
                <c:pt idx="6">
                  <c:v>05/06</c:v>
                </c:pt>
                <c:pt idx="7">
                  <c:v>06/07</c:v>
                </c:pt>
                <c:pt idx="8">
                  <c:v>07/08</c:v>
                </c:pt>
                <c:pt idx="9">
                  <c:v>08/09</c:v>
                </c:pt>
                <c:pt idx="10">
                  <c:v>09/10</c:v>
                </c:pt>
                <c:pt idx="11">
                  <c:v>10/11</c:v>
                </c:pt>
                <c:pt idx="12">
                  <c:v>11/12</c:v>
                </c:pt>
                <c:pt idx="13">
                  <c:v>12/13</c:v>
                </c:pt>
                <c:pt idx="14">
                  <c:v>13/14</c:v>
                </c:pt>
                <c:pt idx="15">
                  <c:v>14/15</c:v>
                </c:pt>
                <c:pt idx="16">
                  <c:v>15/16</c:v>
                </c:pt>
                <c:pt idx="17">
                  <c:v>16/17</c:v>
                </c:pt>
                <c:pt idx="18">
                  <c:v>17/18</c:v>
                </c:pt>
                <c:pt idx="19">
                  <c:v>18/19</c:v>
                </c:pt>
                <c:pt idx="20">
                  <c:v>19/20</c:v>
                </c:pt>
                <c:pt idx="21">
                  <c:v>20/21</c:v>
                </c:pt>
              </c:strCache>
            </c:strRef>
          </c:cat>
          <c:val>
            <c:numRef>
              <c:f>Summary!$Q$4:$Q$25</c:f>
              <c:numCache>
                <c:formatCode>General</c:formatCode>
                <c:ptCount val="22"/>
                <c:pt idx="15" formatCode="#,##0">
                  <c:v>1126.3</c:v>
                </c:pt>
                <c:pt idx="16" formatCode="#,##0">
                  <c:v>2634.6</c:v>
                </c:pt>
                <c:pt idx="17" formatCode="#,##0">
                  <c:v>836.0</c:v>
                </c:pt>
                <c:pt idx="18" formatCode="#,##0">
                  <c:v>4694.0</c:v>
                </c:pt>
                <c:pt idx="19" formatCode="#,##0">
                  <c:v>1.0</c:v>
                </c:pt>
              </c:numCache>
            </c:numRef>
          </c:val>
        </c:ser>
        <c:ser>
          <c:idx val="4"/>
          <c:order val="4"/>
          <c:tx>
            <c:strRef>
              <c:f>Summary!$R$3</c:f>
              <c:strCache>
                <c:ptCount val="1"/>
                <c:pt idx="0">
                  <c:v>Annual - DR</c:v>
                </c:pt>
              </c:strCache>
            </c:strRef>
          </c:tx>
          <c:spPr>
            <a:solidFill>
              <a:schemeClr val="accent1">
                <a:lumMod val="20000"/>
                <a:lumOff val="80000"/>
              </a:schemeClr>
            </a:solidFill>
          </c:spPr>
          <c:invertIfNegative val="0"/>
          <c:cat>
            <c:strRef>
              <c:f>Summary!$M$4:$M$25</c:f>
              <c:strCache>
                <c:ptCount val="22"/>
                <c:pt idx="0">
                  <c:v>99/00</c:v>
                </c:pt>
                <c:pt idx="1">
                  <c:v>00/01</c:v>
                </c:pt>
                <c:pt idx="2">
                  <c:v>01/02</c:v>
                </c:pt>
                <c:pt idx="3">
                  <c:v>02/03</c:v>
                </c:pt>
                <c:pt idx="4">
                  <c:v>03/04</c:v>
                </c:pt>
                <c:pt idx="5">
                  <c:v>04/05</c:v>
                </c:pt>
                <c:pt idx="6">
                  <c:v>05/06</c:v>
                </c:pt>
                <c:pt idx="7">
                  <c:v>06/07</c:v>
                </c:pt>
                <c:pt idx="8">
                  <c:v>07/08</c:v>
                </c:pt>
                <c:pt idx="9">
                  <c:v>08/09</c:v>
                </c:pt>
                <c:pt idx="10">
                  <c:v>09/10</c:v>
                </c:pt>
                <c:pt idx="11">
                  <c:v>10/11</c:v>
                </c:pt>
                <c:pt idx="12">
                  <c:v>11/12</c:v>
                </c:pt>
                <c:pt idx="13">
                  <c:v>12/13</c:v>
                </c:pt>
                <c:pt idx="14">
                  <c:v>13/14</c:v>
                </c:pt>
                <c:pt idx="15">
                  <c:v>14/15</c:v>
                </c:pt>
                <c:pt idx="16">
                  <c:v>15/16</c:v>
                </c:pt>
                <c:pt idx="17">
                  <c:v>16/17</c:v>
                </c:pt>
                <c:pt idx="18">
                  <c:v>17/18</c:v>
                </c:pt>
                <c:pt idx="19">
                  <c:v>18/19</c:v>
                </c:pt>
                <c:pt idx="20">
                  <c:v>19/20</c:v>
                </c:pt>
                <c:pt idx="21">
                  <c:v>20/21</c:v>
                </c:pt>
              </c:strCache>
            </c:strRef>
          </c:cat>
          <c:val>
            <c:numRef>
              <c:f>Summary!$R$4:$R$25</c:f>
              <c:numCache>
                <c:formatCode>General</c:formatCode>
                <c:ptCount val="22"/>
                <c:pt idx="15" formatCode="#,##0">
                  <c:v>22.2</c:v>
                </c:pt>
                <c:pt idx="16" formatCode="#,##0">
                  <c:v>265.8</c:v>
                </c:pt>
                <c:pt idx="17" formatCode="#,##0">
                  <c:v>144.0</c:v>
                </c:pt>
                <c:pt idx="18" formatCode="#,##0">
                  <c:v>822.0</c:v>
                </c:pt>
                <c:pt idx="19" formatCode="#,##0">
                  <c:v>44.0</c:v>
                </c:pt>
              </c:numCache>
            </c:numRef>
          </c:val>
        </c:ser>
        <c:ser>
          <c:idx val="7"/>
          <c:order val="5"/>
          <c:tx>
            <c:strRef>
              <c:f>Summary!$T$3</c:f>
              <c:strCache>
                <c:ptCount val="1"/>
                <c:pt idx="0">
                  <c:v>Base - CP</c:v>
                </c:pt>
              </c:strCache>
            </c:strRef>
          </c:tx>
          <c:spPr>
            <a:pattFill prst="ltHorz">
              <a:fgClr>
                <a:schemeClr val="accent2">
                  <a:lumMod val="75000"/>
                </a:schemeClr>
              </a:fgClr>
              <a:bgClr>
                <a:schemeClr val="accent2">
                  <a:lumMod val="40000"/>
                  <a:lumOff val="60000"/>
                </a:schemeClr>
              </a:bgClr>
            </a:pattFill>
          </c:spPr>
          <c:invertIfNegative val="0"/>
          <c:cat>
            <c:strRef>
              <c:f>Summary!$M$4:$M$25</c:f>
              <c:strCache>
                <c:ptCount val="22"/>
                <c:pt idx="0">
                  <c:v>99/00</c:v>
                </c:pt>
                <c:pt idx="1">
                  <c:v>00/01</c:v>
                </c:pt>
                <c:pt idx="2">
                  <c:v>01/02</c:v>
                </c:pt>
                <c:pt idx="3">
                  <c:v>02/03</c:v>
                </c:pt>
                <c:pt idx="4">
                  <c:v>03/04</c:v>
                </c:pt>
                <c:pt idx="5">
                  <c:v>04/05</c:v>
                </c:pt>
                <c:pt idx="6">
                  <c:v>05/06</c:v>
                </c:pt>
                <c:pt idx="7">
                  <c:v>06/07</c:v>
                </c:pt>
                <c:pt idx="8">
                  <c:v>07/08</c:v>
                </c:pt>
                <c:pt idx="9">
                  <c:v>08/09</c:v>
                </c:pt>
                <c:pt idx="10">
                  <c:v>09/10</c:v>
                </c:pt>
                <c:pt idx="11">
                  <c:v>10/11</c:v>
                </c:pt>
                <c:pt idx="12">
                  <c:v>11/12</c:v>
                </c:pt>
                <c:pt idx="13">
                  <c:v>12/13</c:v>
                </c:pt>
                <c:pt idx="14">
                  <c:v>13/14</c:v>
                </c:pt>
                <c:pt idx="15">
                  <c:v>14/15</c:v>
                </c:pt>
                <c:pt idx="16">
                  <c:v>15/16</c:v>
                </c:pt>
                <c:pt idx="17">
                  <c:v>16/17</c:v>
                </c:pt>
                <c:pt idx="18">
                  <c:v>17/18</c:v>
                </c:pt>
                <c:pt idx="19">
                  <c:v>18/19</c:v>
                </c:pt>
                <c:pt idx="20">
                  <c:v>19/20</c:v>
                </c:pt>
                <c:pt idx="21">
                  <c:v>20/21</c:v>
                </c:pt>
              </c:strCache>
            </c:strRef>
          </c:cat>
          <c:val>
            <c:numRef>
              <c:f>Summary!$T$4:$T$25</c:f>
              <c:numCache>
                <c:formatCode>General</c:formatCode>
                <c:ptCount val="22"/>
                <c:pt idx="19" formatCode="#,##0">
                  <c:v>8907.0</c:v>
                </c:pt>
                <c:pt idx="20" formatCode="#,##0">
                  <c:v>9527.299999999996</c:v>
                </c:pt>
              </c:numCache>
            </c:numRef>
          </c:val>
        </c:ser>
        <c:ser>
          <c:idx val="5"/>
          <c:order val="6"/>
          <c:tx>
            <c:strRef>
              <c:f>Summary!$S$3</c:f>
              <c:strCache>
                <c:ptCount val="1"/>
                <c:pt idx="0">
                  <c:v>Annual - CP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invertIfNegative val="0"/>
          <c:cat>
            <c:strRef>
              <c:f>Summary!$M$4:$M$25</c:f>
              <c:strCache>
                <c:ptCount val="22"/>
                <c:pt idx="0">
                  <c:v>99/00</c:v>
                </c:pt>
                <c:pt idx="1">
                  <c:v>00/01</c:v>
                </c:pt>
                <c:pt idx="2">
                  <c:v>01/02</c:v>
                </c:pt>
                <c:pt idx="3">
                  <c:v>02/03</c:v>
                </c:pt>
                <c:pt idx="4">
                  <c:v>03/04</c:v>
                </c:pt>
                <c:pt idx="5">
                  <c:v>04/05</c:v>
                </c:pt>
                <c:pt idx="6">
                  <c:v>05/06</c:v>
                </c:pt>
                <c:pt idx="7">
                  <c:v>06/07</c:v>
                </c:pt>
                <c:pt idx="8">
                  <c:v>07/08</c:v>
                </c:pt>
                <c:pt idx="9">
                  <c:v>08/09</c:v>
                </c:pt>
                <c:pt idx="10">
                  <c:v>09/10</c:v>
                </c:pt>
                <c:pt idx="11">
                  <c:v>10/11</c:v>
                </c:pt>
                <c:pt idx="12">
                  <c:v>11/12</c:v>
                </c:pt>
                <c:pt idx="13">
                  <c:v>12/13</c:v>
                </c:pt>
                <c:pt idx="14">
                  <c:v>13/14</c:v>
                </c:pt>
                <c:pt idx="15">
                  <c:v>14/15</c:v>
                </c:pt>
                <c:pt idx="16">
                  <c:v>15/16</c:v>
                </c:pt>
                <c:pt idx="17">
                  <c:v>16/17</c:v>
                </c:pt>
                <c:pt idx="18">
                  <c:v>17/18</c:v>
                </c:pt>
                <c:pt idx="19">
                  <c:v>18/19</c:v>
                </c:pt>
                <c:pt idx="20">
                  <c:v>19/20</c:v>
                </c:pt>
                <c:pt idx="21">
                  <c:v>20/21</c:v>
                </c:pt>
              </c:strCache>
            </c:strRef>
          </c:cat>
          <c:val>
            <c:numRef>
              <c:f>Summary!$S$4:$S$25</c:f>
              <c:numCache>
                <c:formatCode>General</c:formatCode>
                <c:ptCount val="22"/>
                <c:pt idx="17" formatCode="#,##0">
                  <c:v>574.0</c:v>
                </c:pt>
                <c:pt idx="18" formatCode="#,##0">
                  <c:v>493.0</c:v>
                </c:pt>
                <c:pt idx="19" formatCode="#,##0">
                  <c:v>1224.0</c:v>
                </c:pt>
                <c:pt idx="20" formatCode="#,##0">
                  <c:v>563.1</c:v>
                </c:pt>
                <c:pt idx="21" formatCode="#,##0">
                  <c:v>7508.0</c:v>
                </c:pt>
              </c:numCache>
            </c:numRef>
          </c:val>
        </c:ser>
        <c:ser>
          <c:idx val="8"/>
          <c:order val="7"/>
          <c:tx>
            <c:v>PRD</c:v>
          </c:tx>
          <c:spPr>
            <a:solidFill>
              <a:schemeClr val="accent1"/>
            </a:solidFill>
          </c:spPr>
          <c:invertIfNegative val="0"/>
          <c:cat>
            <c:strRef>
              <c:f>Summary!$M$4:$M$25</c:f>
              <c:strCache>
                <c:ptCount val="22"/>
                <c:pt idx="0">
                  <c:v>99/00</c:v>
                </c:pt>
                <c:pt idx="1">
                  <c:v>00/01</c:v>
                </c:pt>
                <c:pt idx="2">
                  <c:v>01/02</c:v>
                </c:pt>
                <c:pt idx="3">
                  <c:v>02/03</c:v>
                </c:pt>
                <c:pt idx="4">
                  <c:v>03/04</c:v>
                </c:pt>
                <c:pt idx="5">
                  <c:v>04/05</c:v>
                </c:pt>
                <c:pt idx="6">
                  <c:v>05/06</c:v>
                </c:pt>
                <c:pt idx="7">
                  <c:v>06/07</c:v>
                </c:pt>
                <c:pt idx="8">
                  <c:v>07/08</c:v>
                </c:pt>
                <c:pt idx="9">
                  <c:v>08/09</c:v>
                </c:pt>
                <c:pt idx="10">
                  <c:v>09/10</c:v>
                </c:pt>
                <c:pt idx="11">
                  <c:v>10/11</c:v>
                </c:pt>
                <c:pt idx="12">
                  <c:v>11/12</c:v>
                </c:pt>
                <c:pt idx="13">
                  <c:v>12/13</c:v>
                </c:pt>
                <c:pt idx="14">
                  <c:v>13/14</c:v>
                </c:pt>
                <c:pt idx="15">
                  <c:v>14/15</c:v>
                </c:pt>
                <c:pt idx="16">
                  <c:v>15/16</c:v>
                </c:pt>
                <c:pt idx="17">
                  <c:v>16/17</c:v>
                </c:pt>
                <c:pt idx="18">
                  <c:v>17/18</c:v>
                </c:pt>
                <c:pt idx="19">
                  <c:v>18/19</c:v>
                </c:pt>
                <c:pt idx="20">
                  <c:v>19/20</c:v>
                </c:pt>
                <c:pt idx="21">
                  <c:v>20/21</c:v>
                </c:pt>
              </c:strCache>
            </c:strRef>
          </c:cat>
          <c:val>
            <c:numRef>
              <c:f>Summary!$V$4:$V$25</c:f>
              <c:numCache>
                <c:formatCode>General</c:formatCode>
                <c:ptCount val="22"/>
                <c:pt idx="21" formatCode="#,##0">
                  <c:v>558.0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103515632"/>
        <c:axId val="1063999600"/>
      </c:barChart>
      <c:lineChart>
        <c:grouping val="stacked"/>
        <c:varyColors val="0"/>
        <c:ser>
          <c:idx val="6"/>
          <c:order val="8"/>
          <c:tx>
            <c:strRef>
              <c:f>Summary!$X$3</c:f>
              <c:strCache>
                <c:ptCount val="1"/>
                <c:pt idx="0">
                  <c:v>DR as % of Total PJM
Committed Capacity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marker>
            <c:symbol val="none"/>
          </c:marker>
          <c:cat>
            <c:numRef>
              <c:f>Summary!$Y$4:$Y$24</c:f>
              <c:numCache>
                <c:formatCode>General</c:formatCode>
                <c:ptCount val="21"/>
                <c:pt idx="0">
                  <c:v>1.0</c:v>
                </c:pt>
                <c:pt idx="1">
                  <c:v>2.0</c:v>
                </c:pt>
                <c:pt idx="2">
                  <c:v>3.0</c:v>
                </c:pt>
                <c:pt idx="3">
                  <c:v>4.0</c:v>
                </c:pt>
                <c:pt idx="4">
                  <c:v>5.0</c:v>
                </c:pt>
                <c:pt idx="5">
                  <c:v>6.0</c:v>
                </c:pt>
                <c:pt idx="6">
                  <c:v>7.0</c:v>
                </c:pt>
                <c:pt idx="7">
                  <c:v>8.0</c:v>
                </c:pt>
                <c:pt idx="8">
                  <c:v>9.0</c:v>
                </c:pt>
                <c:pt idx="9">
                  <c:v>10.0</c:v>
                </c:pt>
                <c:pt idx="10">
                  <c:v>11.0</c:v>
                </c:pt>
                <c:pt idx="11">
                  <c:v>12.0</c:v>
                </c:pt>
                <c:pt idx="12">
                  <c:v>13.0</c:v>
                </c:pt>
                <c:pt idx="13">
                  <c:v>14.0</c:v>
                </c:pt>
                <c:pt idx="14">
                  <c:v>15.0</c:v>
                </c:pt>
                <c:pt idx="15">
                  <c:v>16.0</c:v>
                </c:pt>
                <c:pt idx="16">
                  <c:v>17.0</c:v>
                </c:pt>
                <c:pt idx="17">
                  <c:v>18.0</c:v>
                </c:pt>
                <c:pt idx="18">
                  <c:v>19.0</c:v>
                </c:pt>
                <c:pt idx="19">
                  <c:v>20.0</c:v>
                </c:pt>
                <c:pt idx="20">
                  <c:v>21.0</c:v>
                </c:pt>
              </c:numCache>
            </c:numRef>
          </c:cat>
          <c:val>
            <c:numRef>
              <c:f>Summary!$X$4:$X$25</c:f>
              <c:numCache>
                <c:formatCode>0.0%</c:formatCode>
                <c:ptCount val="22"/>
                <c:pt idx="0">
                  <c:v>0.0345741379310345</c:v>
                </c:pt>
                <c:pt idx="1">
                  <c:v>0.0291948275862069</c:v>
                </c:pt>
                <c:pt idx="2">
                  <c:v>0.0338344827586207</c:v>
                </c:pt>
                <c:pt idx="3">
                  <c:v>0.0201619636650795</c:v>
                </c:pt>
                <c:pt idx="4">
                  <c:v>0.0172448784168899</c:v>
                </c:pt>
                <c:pt idx="5">
                  <c:v>0.0254854112004833</c:v>
                </c:pt>
                <c:pt idx="6">
                  <c:v>0.0143289942124001</c:v>
                </c:pt>
                <c:pt idx="7">
                  <c:v>0.0117370530533277</c:v>
                </c:pt>
                <c:pt idx="8">
                  <c:v>0.0142600832304727</c:v>
                </c:pt>
                <c:pt idx="9">
                  <c:v>0.0293832184952843</c:v>
                </c:pt>
                <c:pt idx="10">
                  <c:v>0.0462497724661537</c:v>
                </c:pt>
                <c:pt idx="11">
                  <c:v>0.0579392085179198</c:v>
                </c:pt>
                <c:pt idx="12">
                  <c:v>0.0644158929904618</c:v>
                </c:pt>
                <c:pt idx="13">
                  <c:v>0.0422396445103439</c:v>
                </c:pt>
                <c:pt idx="14">
                  <c:v>0.0438695767809548</c:v>
                </c:pt>
                <c:pt idx="15">
                  <c:v>0.0472447924361058</c:v>
                </c:pt>
                <c:pt idx="16">
                  <c:v>0.0629849825791001</c:v>
                </c:pt>
                <c:pt idx="17">
                  <c:v>0.0445594303919263</c:v>
                </c:pt>
                <c:pt idx="18">
                  <c:v>0.0420583210652654</c:v>
                </c:pt>
                <c:pt idx="19">
                  <c:v>0.0544282347165</c:v>
                </c:pt>
                <c:pt idx="20">
                  <c:v>0.0524638305085098</c:v>
                </c:pt>
                <c:pt idx="21">
                  <c:v>0.039767581052665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64002720"/>
        <c:axId val="1064005040"/>
      </c:lineChart>
      <c:catAx>
        <c:axId val="11035156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1063999600"/>
        <c:crosses val="autoZero"/>
        <c:auto val="1"/>
        <c:lblAlgn val="ctr"/>
        <c:lblOffset val="100"/>
        <c:noMultiLvlLbl val="0"/>
      </c:catAx>
      <c:valAx>
        <c:axId val="106399960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400" b="1" i="0" u="none" strike="noStrike" baseline="0">
                    <a:solidFill>
                      <a:srgbClr val="000000"/>
                    </a:solidFill>
                    <a:latin typeface="Arial Narrow"/>
                    <a:ea typeface="Arial Narrow"/>
                    <a:cs typeface="Arial Narrow"/>
                  </a:defRPr>
                </a:pPr>
                <a:r>
                  <a:rPr lang="en-US" sz="1400"/>
                  <a:t>MWs (ICAP)</a:t>
                </a:r>
              </a:p>
            </c:rich>
          </c:tx>
          <c:layout>
            <c:manualLayout>
              <c:xMode val="edge"/>
              <c:yMode val="edge"/>
              <c:x val="0.0260161584872141"/>
              <c:y val="0.351718388142659"/>
            </c:manualLayout>
          </c:layout>
          <c:overlay val="0"/>
        </c:title>
        <c:numFmt formatCode="#,##0" sourceLinked="0"/>
        <c:majorTickMark val="none"/>
        <c:minorTickMark val="none"/>
        <c:tickLblPos val="nextTo"/>
        <c:txPr>
          <a:bodyPr rot="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103515632"/>
        <c:crosses val="autoZero"/>
        <c:crossBetween val="between"/>
      </c:valAx>
      <c:catAx>
        <c:axId val="106400272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064005040"/>
        <c:crosses val="autoZero"/>
        <c:auto val="1"/>
        <c:lblAlgn val="ctr"/>
        <c:lblOffset val="100"/>
        <c:noMultiLvlLbl val="0"/>
      </c:catAx>
      <c:valAx>
        <c:axId val="1064005040"/>
        <c:scaling>
          <c:orientation val="minMax"/>
          <c:max val="0.07"/>
        </c:scaling>
        <c:delete val="0"/>
        <c:axPos val="r"/>
        <c:numFmt formatCode="0.0%" sourceLinked="0"/>
        <c:majorTickMark val="out"/>
        <c:minorTickMark val="none"/>
        <c:tickLblPos val="nextTo"/>
        <c:txPr>
          <a:bodyPr rot="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064002720"/>
        <c:crosses val="max"/>
        <c:crossBetween val="between"/>
        <c:majorUnit val="0.01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0.0"/>
          <c:y val="0.871373578302712"/>
          <c:w val="1.0"/>
          <c:h val="0.124183435403908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CDF6898-940D-4563-96C5-5425FFC67227}" type="doc">
      <dgm:prSet loTypeId="urn:microsoft.com/office/officeart/2005/8/layout/chevron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43131AD7-F72D-4842-A572-06F374A951A0}">
      <dgm:prSet phldrT="[Text]"/>
      <dgm:spPr/>
      <dgm:t>
        <a:bodyPr/>
        <a:lstStyle/>
        <a:p>
          <a:r>
            <a:rPr lang="en-US" dirty="0" smtClean="0"/>
            <a:t>Manage Grid</a:t>
          </a:r>
          <a:endParaRPr lang="en-US" dirty="0"/>
        </a:p>
      </dgm:t>
    </dgm:pt>
    <dgm:pt modelId="{34B69299-4BDD-47F3-917D-3B2970668BCE}" type="parTrans" cxnId="{8F0D025D-AAEC-447E-A7AA-76D52D75CBD9}">
      <dgm:prSet/>
      <dgm:spPr/>
      <dgm:t>
        <a:bodyPr/>
        <a:lstStyle/>
        <a:p>
          <a:endParaRPr lang="en-US"/>
        </a:p>
      </dgm:t>
    </dgm:pt>
    <dgm:pt modelId="{891F23B0-EE34-47E3-B400-29648E870BC2}" type="sibTrans" cxnId="{8F0D025D-AAEC-447E-A7AA-76D52D75CBD9}">
      <dgm:prSet/>
      <dgm:spPr/>
      <dgm:t>
        <a:bodyPr/>
        <a:lstStyle/>
        <a:p>
          <a:endParaRPr lang="en-US"/>
        </a:p>
      </dgm:t>
    </dgm:pt>
    <dgm:pt modelId="{C0B52DF1-05BD-4F9C-9A65-1B9AAF8DAECA}">
      <dgm:prSet phldrT="[Text]"/>
      <dgm:spPr/>
      <dgm:t>
        <a:bodyPr/>
        <a:lstStyle/>
        <a:p>
          <a:r>
            <a:rPr lang="en-US" altLang="en-US" dirty="0" smtClean="0"/>
            <a:t>Ensure DR is a predictable, reliable, and transparent resource to manage the grid</a:t>
          </a:r>
          <a:endParaRPr lang="en-US" dirty="0"/>
        </a:p>
      </dgm:t>
    </dgm:pt>
    <dgm:pt modelId="{3742904A-97F9-4BE1-BFA3-64F4F3FFF797}" type="parTrans" cxnId="{E00F3317-234D-4581-8A8E-94FDDCFDB3ED}">
      <dgm:prSet/>
      <dgm:spPr/>
      <dgm:t>
        <a:bodyPr/>
        <a:lstStyle/>
        <a:p>
          <a:endParaRPr lang="en-US"/>
        </a:p>
      </dgm:t>
    </dgm:pt>
    <dgm:pt modelId="{52CD00C9-E2AD-439C-904A-42454C9FE995}" type="sibTrans" cxnId="{E00F3317-234D-4581-8A8E-94FDDCFDB3ED}">
      <dgm:prSet/>
      <dgm:spPr/>
      <dgm:t>
        <a:bodyPr/>
        <a:lstStyle/>
        <a:p>
          <a:endParaRPr lang="en-US"/>
        </a:p>
      </dgm:t>
    </dgm:pt>
    <dgm:pt modelId="{9E07E939-90A9-4ED9-884D-F5346FF739CA}">
      <dgm:prSet phldrT="[Text]"/>
      <dgm:spPr/>
      <dgm:t>
        <a:bodyPr/>
        <a:lstStyle/>
        <a:p>
          <a:r>
            <a:rPr lang="en-US" dirty="0" smtClean="0"/>
            <a:t>Align incentives</a:t>
          </a:r>
          <a:endParaRPr lang="en-US" dirty="0"/>
        </a:p>
      </dgm:t>
    </dgm:pt>
    <dgm:pt modelId="{5128DCE4-C6AC-41B0-A779-3033AF5A26C2}" type="parTrans" cxnId="{FE84D417-96CB-4494-81F6-E5FDC969C712}">
      <dgm:prSet/>
      <dgm:spPr/>
      <dgm:t>
        <a:bodyPr/>
        <a:lstStyle/>
        <a:p>
          <a:endParaRPr lang="en-US"/>
        </a:p>
      </dgm:t>
    </dgm:pt>
    <dgm:pt modelId="{909C6AD1-7B56-4B5F-8EBF-4405D8B36350}" type="sibTrans" cxnId="{FE84D417-96CB-4494-81F6-E5FDC969C712}">
      <dgm:prSet/>
      <dgm:spPr/>
      <dgm:t>
        <a:bodyPr/>
        <a:lstStyle/>
        <a:p>
          <a:endParaRPr lang="en-US"/>
        </a:p>
      </dgm:t>
    </dgm:pt>
    <dgm:pt modelId="{B662CC01-DA65-4C3F-B96E-90DABD851B59}">
      <dgm:prSet phldrT="[Text]"/>
      <dgm:spPr/>
      <dgm:t>
        <a:bodyPr/>
        <a:lstStyle/>
        <a:p>
          <a:r>
            <a:rPr lang="en-US" altLang="en-US" dirty="0" smtClean="0"/>
            <a:t>Increase alignment of wholesale and retail market incentives through coordination with state retail regulatory authorities.</a:t>
          </a:r>
          <a:endParaRPr lang="en-US" dirty="0"/>
        </a:p>
      </dgm:t>
    </dgm:pt>
    <dgm:pt modelId="{18882C0B-859A-41BC-A975-BE3DC5C89942}" type="parTrans" cxnId="{55A0360E-8978-42AA-9F9E-715984AD789B}">
      <dgm:prSet/>
      <dgm:spPr/>
      <dgm:t>
        <a:bodyPr/>
        <a:lstStyle/>
        <a:p>
          <a:endParaRPr lang="en-US"/>
        </a:p>
      </dgm:t>
    </dgm:pt>
    <dgm:pt modelId="{71E24518-59F4-4E4D-8D62-E6B15D89D2D4}" type="sibTrans" cxnId="{55A0360E-8978-42AA-9F9E-715984AD789B}">
      <dgm:prSet/>
      <dgm:spPr/>
      <dgm:t>
        <a:bodyPr/>
        <a:lstStyle/>
        <a:p>
          <a:endParaRPr lang="en-US"/>
        </a:p>
      </dgm:t>
    </dgm:pt>
    <dgm:pt modelId="{6D0361E0-88F5-4C61-AE5B-A96605FBF377}">
      <dgm:prSet phldrT="[Text]"/>
      <dgm:spPr/>
      <dgm:t>
        <a:bodyPr/>
        <a:lstStyle/>
        <a:p>
          <a:r>
            <a:rPr lang="en-US" dirty="0" smtClean="0"/>
            <a:t>Efficient Markets</a:t>
          </a:r>
          <a:endParaRPr lang="en-US" dirty="0"/>
        </a:p>
      </dgm:t>
    </dgm:pt>
    <dgm:pt modelId="{5A5F0298-7BB5-434D-A737-6B4957E4B988}" type="parTrans" cxnId="{074E6664-5F66-4BC5-A80C-A4E61944F46E}">
      <dgm:prSet/>
      <dgm:spPr/>
      <dgm:t>
        <a:bodyPr/>
        <a:lstStyle/>
        <a:p>
          <a:endParaRPr lang="en-US"/>
        </a:p>
      </dgm:t>
    </dgm:pt>
    <dgm:pt modelId="{92734C6E-9C5F-4834-894A-AA46DE425EA0}" type="sibTrans" cxnId="{074E6664-5F66-4BC5-A80C-A4E61944F46E}">
      <dgm:prSet/>
      <dgm:spPr/>
      <dgm:t>
        <a:bodyPr/>
        <a:lstStyle/>
        <a:p>
          <a:endParaRPr lang="en-US"/>
        </a:p>
      </dgm:t>
    </dgm:pt>
    <dgm:pt modelId="{4F8E606F-CD58-44B6-ACE2-F0A6830FBF88}">
      <dgm:prSet phldrT="[Text]"/>
      <dgm:spPr/>
      <dgm:t>
        <a:bodyPr/>
        <a:lstStyle/>
        <a:p>
          <a:r>
            <a:rPr lang="en-US" altLang="en-US" dirty="0" smtClean="0"/>
            <a:t>Enable price sensitive demand for more efficient market outcomes</a:t>
          </a:r>
          <a:endParaRPr lang="en-US" dirty="0"/>
        </a:p>
      </dgm:t>
    </dgm:pt>
    <dgm:pt modelId="{F7B3EDF5-5883-4A0F-B92A-AFA5E1347C55}" type="parTrans" cxnId="{DC573205-2D1B-43E8-8A01-2DAC87440B7E}">
      <dgm:prSet/>
      <dgm:spPr/>
      <dgm:t>
        <a:bodyPr/>
        <a:lstStyle/>
        <a:p>
          <a:endParaRPr lang="en-US"/>
        </a:p>
      </dgm:t>
    </dgm:pt>
    <dgm:pt modelId="{3F539192-3F7B-4410-94EF-4EEB0C665409}" type="sibTrans" cxnId="{DC573205-2D1B-43E8-8A01-2DAC87440B7E}">
      <dgm:prSet/>
      <dgm:spPr/>
      <dgm:t>
        <a:bodyPr/>
        <a:lstStyle/>
        <a:p>
          <a:endParaRPr lang="en-US"/>
        </a:p>
      </dgm:t>
    </dgm:pt>
    <dgm:pt modelId="{1A1EF426-5791-4CC0-B78E-DE0501838354}" type="pres">
      <dgm:prSet presAssocID="{0CDF6898-940D-4563-96C5-5425FFC67227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3EA5244-1387-4C5C-962B-9B00D42497BA}" type="pres">
      <dgm:prSet presAssocID="{9E07E939-90A9-4ED9-884D-F5346FF739CA}" presName="composite" presStyleCnt="0"/>
      <dgm:spPr/>
    </dgm:pt>
    <dgm:pt modelId="{B1C53F92-B890-4162-8B5C-80E6A71CF1A1}" type="pres">
      <dgm:prSet presAssocID="{9E07E939-90A9-4ED9-884D-F5346FF739CA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F9CAEC-E6B0-4C6D-B571-25F81609F4EA}" type="pres">
      <dgm:prSet presAssocID="{9E07E939-90A9-4ED9-884D-F5346FF739CA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9E4805-4E8A-44E4-BA8E-3E0B17128E19}" type="pres">
      <dgm:prSet presAssocID="{909C6AD1-7B56-4B5F-8EBF-4405D8B36350}" presName="sp" presStyleCnt="0"/>
      <dgm:spPr/>
    </dgm:pt>
    <dgm:pt modelId="{7766BA1F-D1A0-4285-BF46-D09A091DD35A}" type="pres">
      <dgm:prSet presAssocID="{6D0361E0-88F5-4C61-AE5B-A96605FBF377}" presName="composite" presStyleCnt="0"/>
      <dgm:spPr/>
    </dgm:pt>
    <dgm:pt modelId="{3049CB8F-75CC-4569-80AF-3F2071462C1C}" type="pres">
      <dgm:prSet presAssocID="{6D0361E0-88F5-4C61-AE5B-A96605FBF377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29F8F9-F136-49AB-B562-2C264E374D59}" type="pres">
      <dgm:prSet presAssocID="{6D0361E0-88F5-4C61-AE5B-A96605FBF377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F221A5-59B3-44F2-B440-AD76A27A0A96}" type="pres">
      <dgm:prSet presAssocID="{92734C6E-9C5F-4834-894A-AA46DE425EA0}" presName="sp" presStyleCnt="0"/>
      <dgm:spPr/>
    </dgm:pt>
    <dgm:pt modelId="{C54C2BAB-2BD6-4573-918B-B6BE43EEC68F}" type="pres">
      <dgm:prSet presAssocID="{43131AD7-F72D-4842-A572-06F374A951A0}" presName="composite" presStyleCnt="0"/>
      <dgm:spPr/>
    </dgm:pt>
    <dgm:pt modelId="{DEA9D40B-F7FB-43BA-B3D9-F642D4AC80A3}" type="pres">
      <dgm:prSet presAssocID="{43131AD7-F72D-4842-A572-06F374A951A0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C06D54-89F0-42D9-9796-57DD3B404A8B}" type="pres">
      <dgm:prSet presAssocID="{43131AD7-F72D-4842-A572-06F374A951A0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63B6D9D-F409-4473-84D3-7B12D0FD4148}" type="presOf" srcId="{B662CC01-DA65-4C3F-B96E-90DABD851B59}" destId="{49F9CAEC-E6B0-4C6D-B571-25F81609F4EA}" srcOrd="0" destOrd="0" presId="urn:microsoft.com/office/officeart/2005/8/layout/chevron2"/>
    <dgm:cxn modelId="{F393FF15-09A8-444B-B79B-E7974C7ABB43}" type="presOf" srcId="{C0B52DF1-05BD-4F9C-9A65-1B9AAF8DAECA}" destId="{09C06D54-89F0-42D9-9796-57DD3B404A8B}" srcOrd="0" destOrd="0" presId="urn:microsoft.com/office/officeart/2005/8/layout/chevron2"/>
    <dgm:cxn modelId="{BABCCE7A-B05C-4A40-8269-039BC21958BC}" type="presOf" srcId="{43131AD7-F72D-4842-A572-06F374A951A0}" destId="{DEA9D40B-F7FB-43BA-B3D9-F642D4AC80A3}" srcOrd="0" destOrd="0" presId="urn:microsoft.com/office/officeart/2005/8/layout/chevron2"/>
    <dgm:cxn modelId="{E3798A6F-EA35-4600-B45F-F56AB5801CD1}" type="presOf" srcId="{6D0361E0-88F5-4C61-AE5B-A96605FBF377}" destId="{3049CB8F-75CC-4569-80AF-3F2071462C1C}" srcOrd="0" destOrd="0" presId="urn:microsoft.com/office/officeart/2005/8/layout/chevron2"/>
    <dgm:cxn modelId="{DCF6D4BF-7AF2-40A3-B2B1-49730FBC5A9C}" type="presOf" srcId="{0CDF6898-940D-4563-96C5-5425FFC67227}" destId="{1A1EF426-5791-4CC0-B78E-DE0501838354}" srcOrd="0" destOrd="0" presId="urn:microsoft.com/office/officeart/2005/8/layout/chevron2"/>
    <dgm:cxn modelId="{074E6664-5F66-4BC5-A80C-A4E61944F46E}" srcId="{0CDF6898-940D-4563-96C5-5425FFC67227}" destId="{6D0361E0-88F5-4C61-AE5B-A96605FBF377}" srcOrd="1" destOrd="0" parTransId="{5A5F0298-7BB5-434D-A737-6B4957E4B988}" sibTransId="{92734C6E-9C5F-4834-894A-AA46DE425EA0}"/>
    <dgm:cxn modelId="{8F0D025D-AAEC-447E-A7AA-76D52D75CBD9}" srcId="{0CDF6898-940D-4563-96C5-5425FFC67227}" destId="{43131AD7-F72D-4842-A572-06F374A951A0}" srcOrd="2" destOrd="0" parTransId="{34B69299-4BDD-47F3-917D-3B2970668BCE}" sibTransId="{891F23B0-EE34-47E3-B400-29648E870BC2}"/>
    <dgm:cxn modelId="{FE84D417-96CB-4494-81F6-E5FDC969C712}" srcId="{0CDF6898-940D-4563-96C5-5425FFC67227}" destId="{9E07E939-90A9-4ED9-884D-F5346FF739CA}" srcOrd="0" destOrd="0" parTransId="{5128DCE4-C6AC-41B0-A779-3033AF5A26C2}" sibTransId="{909C6AD1-7B56-4B5F-8EBF-4405D8B36350}"/>
    <dgm:cxn modelId="{E00F3317-234D-4581-8A8E-94FDDCFDB3ED}" srcId="{43131AD7-F72D-4842-A572-06F374A951A0}" destId="{C0B52DF1-05BD-4F9C-9A65-1B9AAF8DAECA}" srcOrd="0" destOrd="0" parTransId="{3742904A-97F9-4BE1-BFA3-64F4F3FFF797}" sibTransId="{52CD00C9-E2AD-439C-904A-42454C9FE995}"/>
    <dgm:cxn modelId="{55A0360E-8978-42AA-9F9E-715984AD789B}" srcId="{9E07E939-90A9-4ED9-884D-F5346FF739CA}" destId="{B662CC01-DA65-4C3F-B96E-90DABD851B59}" srcOrd="0" destOrd="0" parTransId="{18882C0B-859A-41BC-A975-BE3DC5C89942}" sibTransId="{71E24518-59F4-4E4D-8D62-E6B15D89D2D4}"/>
    <dgm:cxn modelId="{DC573205-2D1B-43E8-8A01-2DAC87440B7E}" srcId="{6D0361E0-88F5-4C61-AE5B-A96605FBF377}" destId="{4F8E606F-CD58-44B6-ACE2-F0A6830FBF88}" srcOrd="0" destOrd="0" parTransId="{F7B3EDF5-5883-4A0F-B92A-AFA5E1347C55}" sibTransId="{3F539192-3F7B-4410-94EF-4EEB0C665409}"/>
    <dgm:cxn modelId="{BC744133-2561-439E-B444-FE0DF4CD78AC}" type="presOf" srcId="{9E07E939-90A9-4ED9-884D-F5346FF739CA}" destId="{B1C53F92-B890-4162-8B5C-80E6A71CF1A1}" srcOrd="0" destOrd="0" presId="urn:microsoft.com/office/officeart/2005/8/layout/chevron2"/>
    <dgm:cxn modelId="{1D4EB4C1-E0DE-47B4-9B8B-F5CFD63651FA}" type="presOf" srcId="{4F8E606F-CD58-44B6-ACE2-F0A6830FBF88}" destId="{2529F8F9-F136-49AB-B562-2C264E374D59}" srcOrd="0" destOrd="0" presId="urn:microsoft.com/office/officeart/2005/8/layout/chevron2"/>
    <dgm:cxn modelId="{6E2A9CDE-B618-47AC-B954-840ECA4C4F42}" type="presParOf" srcId="{1A1EF426-5791-4CC0-B78E-DE0501838354}" destId="{33EA5244-1387-4C5C-962B-9B00D42497BA}" srcOrd="0" destOrd="0" presId="urn:microsoft.com/office/officeart/2005/8/layout/chevron2"/>
    <dgm:cxn modelId="{1B45164B-9197-41F9-BEE3-7172AA99B92F}" type="presParOf" srcId="{33EA5244-1387-4C5C-962B-9B00D42497BA}" destId="{B1C53F92-B890-4162-8B5C-80E6A71CF1A1}" srcOrd="0" destOrd="0" presId="urn:microsoft.com/office/officeart/2005/8/layout/chevron2"/>
    <dgm:cxn modelId="{63E02401-994E-499D-BC63-9884535D91C8}" type="presParOf" srcId="{33EA5244-1387-4C5C-962B-9B00D42497BA}" destId="{49F9CAEC-E6B0-4C6D-B571-25F81609F4EA}" srcOrd="1" destOrd="0" presId="urn:microsoft.com/office/officeart/2005/8/layout/chevron2"/>
    <dgm:cxn modelId="{5FC6497B-7C99-43AA-8894-C80BE4A6DB4F}" type="presParOf" srcId="{1A1EF426-5791-4CC0-B78E-DE0501838354}" destId="{EB9E4805-4E8A-44E4-BA8E-3E0B17128E19}" srcOrd="1" destOrd="0" presId="urn:microsoft.com/office/officeart/2005/8/layout/chevron2"/>
    <dgm:cxn modelId="{AE4F9BD5-F250-4759-919F-F6FDEB26028E}" type="presParOf" srcId="{1A1EF426-5791-4CC0-B78E-DE0501838354}" destId="{7766BA1F-D1A0-4285-BF46-D09A091DD35A}" srcOrd="2" destOrd="0" presId="urn:microsoft.com/office/officeart/2005/8/layout/chevron2"/>
    <dgm:cxn modelId="{18CAEC81-20A0-4F89-AF70-88CAC46BD6F7}" type="presParOf" srcId="{7766BA1F-D1A0-4285-BF46-D09A091DD35A}" destId="{3049CB8F-75CC-4569-80AF-3F2071462C1C}" srcOrd="0" destOrd="0" presId="urn:microsoft.com/office/officeart/2005/8/layout/chevron2"/>
    <dgm:cxn modelId="{FCDA3E73-512D-4EA7-AABA-AEC602C6B3CC}" type="presParOf" srcId="{7766BA1F-D1A0-4285-BF46-D09A091DD35A}" destId="{2529F8F9-F136-49AB-B562-2C264E374D59}" srcOrd="1" destOrd="0" presId="urn:microsoft.com/office/officeart/2005/8/layout/chevron2"/>
    <dgm:cxn modelId="{95FA81A2-607F-4DBC-BE3A-62519B87ED10}" type="presParOf" srcId="{1A1EF426-5791-4CC0-B78E-DE0501838354}" destId="{DDF221A5-59B3-44F2-B440-AD76A27A0A96}" srcOrd="3" destOrd="0" presId="urn:microsoft.com/office/officeart/2005/8/layout/chevron2"/>
    <dgm:cxn modelId="{B873D4A7-E339-4DBE-A58A-E0E00A48F5DA}" type="presParOf" srcId="{1A1EF426-5791-4CC0-B78E-DE0501838354}" destId="{C54C2BAB-2BD6-4573-918B-B6BE43EEC68F}" srcOrd="4" destOrd="0" presId="urn:microsoft.com/office/officeart/2005/8/layout/chevron2"/>
    <dgm:cxn modelId="{08D64A6C-DD2F-426C-93B2-5CC1A5BDBD7F}" type="presParOf" srcId="{C54C2BAB-2BD6-4573-918B-B6BE43EEC68F}" destId="{DEA9D40B-F7FB-43BA-B3D9-F642D4AC80A3}" srcOrd="0" destOrd="0" presId="urn:microsoft.com/office/officeart/2005/8/layout/chevron2"/>
    <dgm:cxn modelId="{3184351F-3822-47E2-B95B-612D9578EA9C}" type="presParOf" srcId="{C54C2BAB-2BD6-4573-918B-B6BE43EEC68F}" destId="{09C06D54-89F0-42D9-9796-57DD3B404A8B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D221D33-F506-450C-8940-93608808E73F}" type="doc">
      <dgm:prSet loTypeId="urn:microsoft.com/office/officeart/2005/8/layout/hProcess6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441D4E5A-66C1-4A3C-B982-1F440A587C69}">
      <dgm:prSet phldrT="[Text]"/>
      <dgm:spPr/>
      <dgm:t>
        <a:bodyPr/>
        <a:lstStyle/>
        <a:p>
          <a:r>
            <a:rPr lang="en-US" dirty="0" smtClean="0"/>
            <a:t>Transition to  annual capacity (CP)</a:t>
          </a:r>
          <a:endParaRPr lang="en-US" dirty="0"/>
        </a:p>
      </dgm:t>
    </dgm:pt>
    <dgm:pt modelId="{27BB11FE-7391-42F5-909A-CD2ADAC7FB44}" type="parTrans" cxnId="{39596581-233F-4488-A073-9D6A275B28B9}">
      <dgm:prSet/>
      <dgm:spPr/>
      <dgm:t>
        <a:bodyPr/>
        <a:lstStyle/>
        <a:p>
          <a:endParaRPr lang="en-US"/>
        </a:p>
      </dgm:t>
    </dgm:pt>
    <dgm:pt modelId="{E16DFAF0-6F30-4BFA-8164-A1BB8FB094A1}" type="sibTrans" cxnId="{39596581-233F-4488-A073-9D6A275B28B9}">
      <dgm:prSet/>
      <dgm:spPr/>
      <dgm:t>
        <a:bodyPr/>
        <a:lstStyle/>
        <a:p>
          <a:endParaRPr lang="en-US"/>
        </a:p>
      </dgm:t>
    </dgm:pt>
    <dgm:pt modelId="{AE453D00-C21F-4057-84DD-591C0ACCBA92}">
      <dgm:prSet phldrT="[Text]"/>
      <dgm:spPr/>
      <dgm:t>
        <a:bodyPr/>
        <a:lstStyle/>
        <a:p>
          <a:r>
            <a:rPr lang="en-US" dirty="0" smtClean="0"/>
            <a:t>Seasonal aggregation</a:t>
          </a:r>
          <a:endParaRPr lang="en-US" dirty="0"/>
        </a:p>
      </dgm:t>
    </dgm:pt>
    <dgm:pt modelId="{CFE4CD23-20AC-44D9-8528-E51CF20CF5A6}" type="parTrans" cxnId="{0AECF1A7-304A-4002-BC5B-677214099073}">
      <dgm:prSet/>
      <dgm:spPr/>
      <dgm:t>
        <a:bodyPr/>
        <a:lstStyle/>
        <a:p>
          <a:endParaRPr lang="en-US"/>
        </a:p>
      </dgm:t>
    </dgm:pt>
    <dgm:pt modelId="{DDA59E5D-6CBE-4D57-823F-17060C308E03}" type="sibTrans" cxnId="{0AECF1A7-304A-4002-BC5B-677214099073}">
      <dgm:prSet/>
      <dgm:spPr/>
      <dgm:t>
        <a:bodyPr/>
        <a:lstStyle/>
        <a:p>
          <a:endParaRPr lang="en-US"/>
        </a:p>
      </dgm:t>
    </dgm:pt>
    <dgm:pt modelId="{3DDB9DE8-8144-4466-B739-3843EBBAC814}">
      <dgm:prSet phldrT="[Text]"/>
      <dgm:spPr/>
      <dgm:t>
        <a:bodyPr/>
        <a:lstStyle/>
        <a:p>
          <a:r>
            <a:rPr lang="en-US" dirty="0" smtClean="0"/>
            <a:t>DR operability</a:t>
          </a:r>
          <a:endParaRPr lang="en-US" dirty="0"/>
        </a:p>
      </dgm:t>
    </dgm:pt>
    <dgm:pt modelId="{10AB5884-2CB5-4EE4-98C0-7A24F08E0ECF}" type="parTrans" cxnId="{F010925C-BD3F-4DFC-A08F-91A0CB73D998}">
      <dgm:prSet/>
      <dgm:spPr/>
      <dgm:t>
        <a:bodyPr/>
        <a:lstStyle/>
        <a:p>
          <a:endParaRPr lang="en-US"/>
        </a:p>
      </dgm:t>
    </dgm:pt>
    <dgm:pt modelId="{DB5FBAE7-DA2F-4A31-8273-F5DD15E9AEB2}" type="sibTrans" cxnId="{F010925C-BD3F-4DFC-A08F-91A0CB73D998}">
      <dgm:prSet/>
      <dgm:spPr/>
      <dgm:t>
        <a:bodyPr/>
        <a:lstStyle/>
        <a:p>
          <a:endParaRPr lang="en-US"/>
        </a:p>
      </dgm:t>
    </dgm:pt>
    <dgm:pt modelId="{52F0651F-856C-4522-AFD6-84633FA67F28}">
      <dgm:prSet phldrT="[Text]"/>
      <dgm:spPr/>
      <dgm:t>
        <a:bodyPr/>
        <a:lstStyle/>
        <a:p>
          <a:r>
            <a:rPr lang="en-US" dirty="0" smtClean="0"/>
            <a:t>Expected performance</a:t>
          </a:r>
          <a:endParaRPr lang="en-US" dirty="0"/>
        </a:p>
      </dgm:t>
    </dgm:pt>
    <dgm:pt modelId="{F79CC8C9-55D3-4806-B852-5AA361D5F17D}" type="parTrans" cxnId="{237DF1DE-2810-4C4E-9DD1-176BE6B84159}">
      <dgm:prSet/>
      <dgm:spPr/>
      <dgm:t>
        <a:bodyPr/>
        <a:lstStyle/>
        <a:p>
          <a:endParaRPr lang="en-US"/>
        </a:p>
      </dgm:t>
    </dgm:pt>
    <dgm:pt modelId="{EC6446D0-19A2-4978-8F8F-034EFFDD7C54}" type="sibTrans" cxnId="{237DF1DE-2810-4C4E-9DD1-176BE6B84159}">
      <dgm:prSet/>
      <dgm:spPr/>
      <dgm:t>
        <a:bodyPr/>
        <a:lstStyle/>
        <a:p>
          <a:endParaRPr lang="en-US"/>
        </a:p>
      </dgm:t>
    </dgm:pt>
    <dgm:pt modelId="{B3FB6DAC-95F8-427A-8D40-DE8279D7E883}">
      <dgm:prSet phldrT="[Text]"/>
      <dgm:spPr/>
      <dgm:t>
        <a:bodyPr/>
        <a:lstStyle/>
        <a:p>
          <a:r>
            <a:rPr lang="en-US" dirty="0" smtClean="0"/>
            <a:t>Energy savings  to retail market</a:t>
          </a:r>
          <a:endParaRPr lang="en-US" dirty="0"/>
        </a:p>
      </dgm:t>
    </dgm:pt>
    <dgm:pt modelId="{F1ABF708-F123-46B2-90E7-3F85D27C4F11}" type="parTrans" cxnId="{E720FFF8-0A18-4F65-9FBE-70A11C4ABBC6}">
      <dgm:prSet/>
      <dgm:spPr/>
      <dgm:t>
        <a:bodyPr/>
        <a:lstStyle/>
        <a:p>
          <a:endParaRPr lang="en-US"/>
        </a:p>
      </dgm:t>
    </dgm:pt>
    <dgm:pt modelId="{ABA143A4-9E0A-495B-98F3-C6BA806EFC6E}" type="sibTrans" cxnId="{E720FFF8-0A18-4F65-9FBE-70A11C4ABBC6}">
      <dgm:prSet/>
      <dgm:spPr/>
      <dgm:t>
        <a:bodyPr/>
        <a:lstStyle/>
        <a:p>
          <a:endParaRPr lang="en-US"/>
        </a:p>
      </dgm:t>
    </dgm:pt>
    <dgm:pt modelId="{8A809D4E-32B1-4849-9EEB-76B024799B88}">
      <dgm:prSet phldrT="[Text]"/>
      <dgm:spPr/>
      <dgm:t>
        <a:bodyPr/>
        <a:lstStyle/>
        <a:p>
          <a:r>
            <a:rPr lang="en-US" dirty="0" smtClean="0"/>
            <a:t>Energy compensation</a:t>
          </a:r>
          <a:endParaRPr lang="en-US" dirty="0"/>
        </a:p>
      </dgm:t>
    </dgm:pt>
    <dgm:pt modelId="{0BB724A3-F8D4-4CFE-84DB-BDA6576C3DFC}" type="parTrans" cxnId="{14CB8CFC-C82A-4C90-B71C-16C2C3331313}">
      <dgm:prSet/>
      <dgm:spPr/>
      <dgm:t>
        <a:bodyPr/>
        <a:lstStyle/>
        <a:p>
          <a:endParaRPr lang="en-US"/>
        </a:p>
      </dgm:t>
    </dgm:pt>
    <dgm:pt modelId="{B871CBA9-B3CD-4E5D-8A39-479F6724B583}" type="sibTrans" cxnId="{14CB8CFC-C82A-4C90-B71C-16C2C3331313}">
      <dgm:prSet/>
      <dgm:spPr/>
      <dgm:t>
        <a:bodyPr/>
        <a:lstStyle/>
        <a:p>
          <a:endParaRPr lang="en-US"/>
        </a:p>
      </dgm:t>
    </dgm:pt>
    <dgm:pt modelId="{3D8DE396-9918-4879-81CA-9E481713CA88}">
      <dgm:prSet phldrT="[Text]"/>
      <dgm:spPr/>
      <dgm:t>
        <a:bodyPr/>
        <a:lstStyle/>
        <a:p>
          <a:r>
            <a:rPr lang="en-US" dirty="0" smtClean="0"/>
            <a:t>Collaborate with LSEs</a:t>
          </a:r>
          <a:endParaRPr lang="en-US" dirty="0"/>
        </a:p>
      </dgm:t>
    </dgm:pt>
    <dgm:pt modelId="{1204B3E7-35D9-43F5-96D5-80E6CF51AC93}" type="parTrans" cxnId="{63848793-3406-4621-B4A0-E36CACF5044C}">
      <dgm:prSet/>
      <dgm:spPr/>
      <dgm:t>
        <a:bodyPr/>
        <a:lstStyle/>
        <a:p>
          <a:endParaRPr lang="en-US"/>
        </a:p>
      </dgm:t>
    </dgm:pt>
    <dgm:pt modelId="{05208C64-D077-4388-84F8-D42D87A908A2}" type="sibTrans" cxnId="{63848793-3406-4621-B4A0-E36CACF5044C}">
      <dgm:prSet/>
      <dgm:spPr/>
      <dgm:t>
        <a:bodyPr/>
        <a:lstStyle/>
        <a:p>
          <a:endParaRPr lang="en-US"/>
        </a:p>
      </dgm:t>
    </dgm:pt>
    <dgm:pt modelId="{AA1335AD-09C7-4694-99DC-250A41BE93C5}">
      <dgm:prSet phldrT="[Text]"/>
      <dgm:spPr/>
      <dgm:t>
        <a:bodyPr/>
        <a:lstStyle/>
        <a:p>
          <a:r>
            <a:rPr lang="en-US" dirty="0" smtClean="0"/>
            <a:t>Optimize DR dispatch</a:t>
          </a:r>
          <a:endParaRPr lang="en-US" dirty="0"/>
        </a:p>
      </dgm:t>
    </dgm:pt>
    <dgm:pt modelId="{DF60E0EF-E587-4C03-A7BF-CFDD13B535E6}" type="parTrans" cxnId="{2F81521A-0320-4954-9029-B265F7F397BE}">
      <dgm:prSet/>
      <dgm:spPr/>
      <dgm:t>
        <a:bodyPr/>
        <a:lstStyle/>
        <a:p>
          <a:endParaRPr lang="en-US"/>
        </a:p>
      </dgm:t>
    </dgm:pt>
    <dgm:pt modelId="{7E3CCC16-2A78-4BB8-AFE3-39BF234915D1}" type="sibTrans" cxnId="{2F81521A-0320-4954-9029-B265F7F397BE}">
      <dgm:prSet/>
      <dgm:spPr/>
      <dgm:t>
        <a:bodyPr/>
        <a:lstStyle/>
        <a:p>
          <a:endParaRPr lang="en-US"/>
        </a:p>
      </dgm:t>
    </dgm:pt>
    <dgm:pt modelId="{E4700013-6E96-4849-933A-917AE08E1A42}">
      <dgm:prSet phldrT="[Text]"/>
      <dgm:spPr/>
      <dgm:t>
        <a:bodyPr/>
        <a:lstStyle/>
        <a:p>
          <a:r>
            <a:rPr lang="en-US" dirty="0" smtClean="0"/>
            <a:t>Dispatch granularity</a:t>
          </a:r>
          <a:endParaRPr lang="en-US" dirty="0"/>
        </a:p>
      </dgm:t>
    </dgm:pt>
    <dgm:pt modelId="{82B61E2A-4B73-4EB5-8EA6-C796BB2854E0}" type="parTrans" cxnId="{36061AA1-6547-4B05-9789-43B6D8918A38}">
      <dgm:prSet/>
      <dgm:spPr/>
      <dgm:t>
        <a:bodyPr/>
        <a:lstStyle/>
        <a:p>
          <a:endParaRPr lang="en-US"/>
        </a:p>
      </dgm:t>
    </dgm:pt>
    <dgm:pt modelId="{08E08D2B-03F8-444F-B6A9-2FBA2668FEE3}" type="sibTrans" cxnId="{36061AA1-6547-4B05-9789-43B6D8918A38}">
      <dgm:prSet/>
      <dgm:spPr/>
      <dgm:t>
        <a:bodyPr/>
        <a:lstStyle/>
        <a:p>
          <a:endParaRPr lang="en-US"/>
        </a:p>
      </dgm:t>
    </dgm:pt>
    <dgm:pt modelId="{42509E0A-1421-4371-B735-B2A62926130C}">
      <dgm:prSet phldrT="[Text]"/>
      <dgm:spPr/>
      <dgm:t>
        <a:bodyPr/>
        <a:lstStyle/>
        <a:p>
          <a:r>
            <a:rPr lang="en-US" dirty="0" smtClean="0"/>
            <a:t>DR vs PRD approach</a:t>
          </a:r>
          <a:endParaRPr lang="en-US" dirty="0"/>
        </a:p>
      </dgm:t>
    </dgm:pt>
    <dgm:pt modelId="{6BDDEA7A-AC92-4BCD-99F3-5739E6299585}" type="parTrans" cxnId="{1FC701B1-3FF9-497E-9ECA-F27CDD34A232}">
      <dgm:prSet/>
      <dgm:spPr/>
      <dgm:t>
        <a:bodyPr/>
        <a:lstStyle/>
        <a:p>
          <a:endParaRPr lang="en-US"/>
        </a:p>
      </dgm:t>
    </dgm:pt>
    <dgm:pt modelId="{30099A81-40D7-4AFA-8A99-E328044AB7C7}" type="sibTrans" cxnId="{1FC701B1-3FF9-497E-9ECA-F27CDD34A232}">
      <dgm:prSet/>
      <dgm:spPr/>
      <dgm:t>
        <a:bodyPr/>
        <a:lstStyle/>
        <a:p>
          <a:endParaRPr lang="en-US"/>
        </a:p>
      </dgm:t>
    </dgm:pt>
    <dgm:pt modelId="{A782AF3F-2E3C-4487-9E5A-D4612BC5D87F}">
      <dgm:prSet phldrT="[Text]"/>
      <dgm:spPr/>
      <dgm:t>
        <a:bodyPr/>
        <a:lstStyle/>
        <a:p>
          <a:endParaRPr lang="en-US" dirty="0"/>
        </a:p>
      </dgm:t>
    </dgm:pt>
    <dgm:pt modelId="{87842F86-3D70-4F9C-9AD7-E3EAC75C4129}" type="parTrans" cxnId="{31014053-2E44-4BAE-B79D-12E2E4DC8F12}">
      <dgm:prSet/>
      <dgm:spPr/>
      <dgm:t>
        <a:bodyPr/>
        <a:lstStyle/>
        <a:p>
          <a:endParaRPr lang="en-US"/>
        </a:p>
      </dgm:t>
    </dgm:pt>
    <dgm:pt modelId="{DFA84A46-7891-4385-BE00-B06EE3647176}" type="sibTrans" cxnId="{31014053-2E44-4BAE-B79D-12E2E4DC8F12}">
      <dgm:prSet/>
      <dgm:spPr/>
      <dgm:t>
        <a:bodyPr/>
        <a:lstStyle/>
        <a:p>
          <a:endParaRPr lang="en-US"/>
        </a:p>
      </dgm:t>
    </dgm:pt>
    <dgm:pt modelId="{5618CB9B-A0E7-4B6F-A3A5-2853FBD1EEF7}">
      <dgm:prSet phldrT="[Text]"/>
      <dgm:spPr/>
      <dgm:t>
        <a:bodyPr/>
        <a:lstStyle/>
        <a:p>
          <a:r>
            <a:rPr lang="en-US" dirty="0" smtClean="0"/>
            <a:t>Improve visibility</a:t>
          </a:r>
          <a:endParaRPr lang="en-US" dirty="0"/>
        </a:p>
      </dgm:t>
    </dgm:pt>
    <dgm:pt modelId="{B5D38F3F-89FB-47A4-B825-D4257CD746A9}" type="parTrans" cxnId="{11846B4E-D986-4DCC-B8E2-54BDD36899B7}">
      <dgm:prSet/>
      <dgm:spPr/>
      <dgm:t>
        <a:bodyPr/>
        <a:lstStyle/>
        <a:p>
          <a:endParaRPr lang="en-US"/>
        </a:p>
      </dgm:t>
    </dgm:pt>
    <dgm:pt modelId="{87ADC819-5BD6-46E9-8177-B4FB46E4C756}" type="sibTrans" cxnId="{11846B4E-D986-4DCC-B8E2-54BDD36899B7}">
      <dgm:prSet/>
      <dgm:spPr/>
      <dgm:t>
        <a:bodyPr/>
        <a:lstStyle/>
        <a:p>
          <a:endParaRPr lang="en-US"/>
        </a:p>
      </dgm:t>
    </dgm:pt>
    <dgm:pt modelId="{BDF36E20-396E-4DA5-9C80-269AF3DB391E}">
      <dgm:prSet phldrT="[Text]"/>
      <dgm:spPr/>
      <dgm:t>
        <a:bodyPr/>
        <a:lstStyle/>
        <a:p>
          <a:r>
            <a:rPr lang="en-US" dirty="0" smtClean="0"/>
            <a:t>Expand participation in Ancillary </a:t>
          </a:r>
          <a:r>
            <a:rPr lang="en-US" dirty="0" err="1" smtClean="0"/>
            <a:t>Svs</a:t>
          </a:r>
          <a:endParaRPr lang="en-US" dirty="0"/>
        </a:p>
      </dgm:t>
    </dgm:pt>
    <dgm:pt modelId="{FDE77DEC-9BF3-400F-A064-45C00F90D0F6}" type="parTrans" cxnId="{862B7BE7-245E-4DF3-A488-B6D4D830448B}">
      <dgm:prSet/>
      <dgm:spPr/>
      <dgm:t>
        <a:bodyPr/>
        <a:lstStyle/>
        <a:p>
          <a:endParaRPr lang="en-US"/>
        </a:p>
      </dgm:t>
    </dgm:pt>
    <dgm:pt modelId="{007A0411-6A12-4C40-B26A-B4344225C9C7}" type="sibTrans" cxnId="{862B7BE7-245E-4DF3-A488-B6D4D830448B}">
      <dgm:prSet/>
      <dgm:spPr/>
      <dgm:t>
        <a:bodyPr/>
        <a:lstStyle/>
        <a:p>
          <a:endParaRPr lang="en-US"/>
        </a:p>
      </dgm:t>
    </dgm:pt>
    <dgm:pt modelId="{AC102A49-A897-47B7-8162-561B00420F4D}" type="pres">
      <dgm:prSet presAssocID="{AD221D33-F506-450C-8940-93608808E73F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E675E2C-DA5F-48D1-80D0-BB0CA4939A50}" type="pres">
      <dgm:prSet presAssocID="{441D4E5A-66C1-4A3C-B982-1F440A587C69}" presName="compNode" presStyleCnt="0"/>
      <dgm:spPr/>
    </dgm:pt>
    <dgm:pt modelId="{61AC0C9D-0521-474E-B749-0A38E313BC88}" type="pres">
      <dgm:prSet presAssocID="{441D4E5A-66C1-4A3C-B982-1F440A587C69}" presName="noGeometry" presStyleCnt="0"/>
      <dgm:spPr/>
    </dgm:pt>
    <dgm:pt modelId="{B9582A85-970F-4E08-B855-7F5D85C32F30}" type="pres">
      <dgm:prSet presAssocID="{441D4E5A-66C1-4A3C-B982-1F440A587C69}" presName="childTextVisible" presStyleLbl="b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F6D9C1B-D861-4AA7-9A0E-B854D298562E}" type="pres">
      <dgm:prSet presAssocID="{441D4E5A-66C1-4A3C-B982-1F440A587C69}" presName="childTextHidden" presStyleLbl="bgAccFollowNode1" presStyleIdx="0" presStyleCnt="3"/>
      <dgm:spPr/>
      <dgm:t>
        <a:bodyPr/>
        <a:lstStyle/>
        <a:p>
          <a:endParaRPr lang="en-US"/>
        </a:p>
      </dgm:t>
    </dgm:pt>
    <dgm:pt modelId="{3DEAE45D-B042-4103-A209-DAAC356D89ED}" type="pres">
      <dgm:prSet presAssocID="{441D4E5A-66C1-4A3C-B982-1F440A587C69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F24D9A-59A0-4405-B97C-CFDF17E77DA7}" type="pres">
      <dgm:prSet presAssocID="{441D4E5A-66C1-4A3C-B982-1F440A587C69}" presName="aSpace" presStyleCnt="0"/>
      <dgm:spPr/>
    </dgm:pt>
    <dgm:pt modelId="{0A76C59D-9E5B-4600-BB35-E0889839A29D}" type="pres">
      <dgm:prSet presAssocID="{3DDB9DE8-8144-4466-B739-3843EBBAC814}" presName="compNode" presStyleCnt="0"/>
      <dgm:spPr/>
    </dgm:pt>
    <dgm:pt modelId="{C340CCE9-2813-4DA7-AF21-D801CFAB5D4D}" type="pres">
      <dgm:prSet presAssocID="{3DDB9DE8-8144-4466-B739-3843EBBAC814}" presName="noGeometry" presStyleCnt="0"/>
      <dgm:spPr/>
    </dgm:pt>
    <dgm:pt modelId="{10DA67F5-E36A-44A6-AB9C-47123267A60C}" type="pres">
      <dgm:prSet presAssocID="{3DDB9DE8-8144-4466-B739-3843EBBAC814}" presName="childTextVisible" presStyleLbl="b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8684D6-5978-4E13-87DD-D5A3B15F6082}" type="pres">
      <dgm:prSet presAssocID="{3DDB9DE8-8144-4466-B739-3843EBBAC814}" presName="childTextHidden" presStyleLbl="bgAccFollowNode1" presStyleIdx="1" presStyleCnt="3"/>
      <dgm:spPr/>
      <dgm:t>
        <a:bodyPr/>
        <a:lstStyle/>
        <a:p>
          <a:endParaRPr lang="en-US"/>
        </a:p>
      </dgm:t>
    </dgm:pt>
    <dgm:pt modelId="{AB053077-FE70-408C-8D34-45C9C1860C6D}" type="pres">
      <dgm:prSet presAssocID="{3DDB9DE8-8144-4466-B739-3843EBBAC814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92E088-6585-42E1-9739-1A6AA1F9CA4A}" type="pres">
      <dgm:prSet presAssocID="{3DDB9DE8-8144-4466-B739-3843EBBAC814}" presName="aSpace" presStyleCnt="0"/>
      <dgm:spPr/>
    </dgm:pt>
    <dgm:pt modelId="{3B2C04C3-704C-4172-ACA7-87FE65A4E27F}" type="pres">
      <dgm:prSet presAssocID="{B3FB6DAC-95F8-427A-8D40-DE8279D7E883}" presName="compNode" presStyleCnt="0"/>
      <dgm:spPr/>
    </dgm:pt>
    <dgm:pt modelId="{5707E569-0DE0-4787-A032-CB4E2602D4DD}" type="pres">
      <dgm:prSet presAssocID="{B3FB6DAC-95F8-427A-8D40-DE8279D7E883}" presName="noGeometry" presStyleCnt="0"/>
      <dgm:spPr/>
    </dgm:pt>
    <dgm:pt modelId="{7731C54E-C713-4FE5-9F4F-D1585D55AF2F}" type="pres">
      <dgm:prSet presAssocID="{B3FB6DAC-95F8-427A-8D40-DE8279D7E883}" presName="childTextVisible" presStyleLbl="b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4BA69E-0C3C-4175-8C8E-BA19A17CEEEC}" type="pres">
      <dgm:prSet presAssocID="{B3FB6DAC-95F8-427A-8D40-DE8279D7E883}" presName="childTextHidden" presStyleLbl="bgAccFollowNode1" presStyleIdx="2" presStyleCnt="3"/>
      <dgm:spPr/>
      <dgm:t>
        <a:bodyPr/>
        <a:lstStyle/>
        <a:p>
          <a:endParaRPr lang="en-US"/>
        </a:p>
      </dgm:t>
    </dgm:pt>
    <dgm:pt modelId="{67B72D9A-F44F-4FE8-BB6C-7AAF465E0664}" type="pres">
      <dgm:prSet presAssocID="{B3FB6DAC-95F8-427A-8D40-DE8279D7E883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1014053-2E44-4BAE-B79D-12E2E4DC8F12}" srcId="{B3FB6DAC-95F8-427A-8D40-DE8279D7E883}" destId="{A782AF3F-2E3C-4487-9E5A-D4612BC5D87F}" srcOrd="3" destOrd="0" parTransId="{87842F86-3D70-4F9C-9AD7-E3EAC75C4129}" sibTransId="{DFA84A46-7891-4385-BE00-B06EE3647176}"/>
    <dgm:cxn modelId="{B4B6E18F-29D1-4660-9E22-EDCA7F464CA3}" type="presOf" srcId="{E4700013-6E96-4849-933A-917AE08E1A42}" destId="{10DA67F5-E36A-44A6-AB9C-47123267A60C}" srcOrd="0" destOrd="1" presId="urn:microsoft.com/office/officeart/2005/8/layout/hProcess6"/>
    <dgm:cxn modelId="{8476F9F1-4F7B-4083-ADAE-7A2691082B81}" type="presOf" srcId="{AD221D33-F506-450C-8940-93608808E73F}" destId="{AC102A49-A897-47B7-8162-561B00420F4D}" srcOrd="0" destOrd="0" presId="urn:microsoft.com/office/officeart/2005/8/layout/hProcess6"/>
    <dgm:cxn modelId="{862B7BE7-245E-4DF3-A488-B6D4D830448B}" srcId="{B3FB6DAC-95F8-427A-8D40-DE8279D7E883}" destId="{BDF36E20-396E-4DA5-9C80-269AF3DB391E}" srcOrd="2" destOrd="0" parTransId="{FDE77DEC-9BF3-400F-A064-45C00F90D0F6}" sibTransId="{007A0411-6A12-4C40-B26A-B4344225C9C7}"/>
    <dgm:cxn modelId="{59B8F6FE-4A2E-4E05-9B61-9A1606C005F8}" type="presOf" srcId="{3DDB9DE8-8144-4466-B739-3843EBBAC814}" destId="{AB053077-FE70-408C-8D34-45C9C1860C6D}" srcOrd="0" destOrd="0" presId="urn:microsoft.com/office/officeart/2005/8/layout/hProcess6"/>
    <dgm:cxn modelId="{5CD56C25-932D-4E3A-9B16-37967D958F3D}" type="presOf" srcId="{3D8DE396-9918-4879-81CA-9E481713CA88}" destId="{534BA69E-0C3C-4175-8C8E-BA19A17CEEEC}" srcOrd="1" destOrd="1" presId="urn:microsoft.com/office/officeart/2005/8/layout/hProcess6"/>
    <dgm:cxn modelId="{1EBB4351-39A0-4AAF-8014-F5BF435160BB}" type="presOf" srcId="{AA1335AD-09C7-4694-99DC-250A41BE93C5}" destId="{B9582A85-970F-4E08-B855-7F5D85C32F30}" srcOrd="0" destOrd="2" presId="urn:microsoft.com/office/officeart/2005/8/layout/hProcess6"/>
    <dgm:cxn modelId="{E6535E81-3598-4268-B1FE-7D3D155BD487}" type="presOf" srcId="{42509E0A-1421-4371-B735-B2A62926130C}" destId="{6F6D9C1B-D861-4AA7-9A0E-B854D298562E}" srcOrd="1" destOrd="1" presId="urn:microsoft.com/office/officeart/2005/8/layout/hProcess6"/>
    <dgm:cxn modelId="{06AAFDC9-45D3-40AA-A919-A9854F3E4F77}" type="presOf" srcId="{A782AF3F-2E3C-4487-9E5A-D4612BC5D87F}" destId="{534BA69E-0C3C-4175-8C8E-BA19A17CEEEC}" srcOrd="1" destOrd="3" presId="urn:microsoft.com/office/officeart/2005/8/layout/hProcess6"/>
    <dgm:cxn modelId="{D0504BF9-16DE-4A06-A0E5-F587CBADD363}" type="presOf" srcId="{E4700013-6E96-4849-933A-917AE08E1A42}" destId="{E88684D6-5978-4E13-87DD-D5A3B15F6082}" srcOrd="1" destOrd="1" presId="urn:microsoft.com/office/officeart/2005/8/layout/hProcess6"/>
    <dgm:cxn modelId="{14CB8CFC-C82A-4C90-B71C-16C2C3331313}" srcId="{B3FB6DAC-95F8-427A-8D40-DE8279D7E883}" destId="{8A809D4E-32B1-4849-9EEB-76B024799B88}" srcOrd="0" destOrd="0" parTransId="{0BB724A3-F8D4-4CFE-84DB-BDA6576C3DFC}" sibTransId="{B871CBA9-B3CD-4E5D-8A39-479F6724B583}"/>
    <dgm:cxn modelId="{E7A1ED9E-9FD7-4B39-B443-1F536310FA6F}" type="presOf" srcId="{5618CB9B-A0E7-4B6F-A3A5-2853FBD1EEF7}" destId="{10DA67F5-E36A-44A6-AB9C-47123267A60C}" srcOrd="0" destOrd="2" presId="urn:microsoft.com/office/officeart/2005/8/layout/hProcess6"/>
    <dgm:cxn modelId="{63848793-3406-4621-B4A0-E36CACF5044C}" srcId="{B3FB6DAC-95F8-427A-8D40-DE8279D7E883}" destId="{3D8DE396-9918-4879-81CA-9E481713CA88}" srcOrd="1" destOrd="0" parTransId="{1204B3E7-35D9-43F5-96D5-80E6CF51AC93}" sibTransId="{05208C64-D077-4388-84F8-D42D87A908A2}"/>
    <dgm:cxn modelId="{F55056BE-0FC8-4535-9E10-FCE66151A93A}" type="presOf" srcId="{A782AF3F-2E3C-4487-9E5A-D4612BC5D87F}" destId="{7731C54E-C713-4FE5-9F4F-D1585D55AF2F}" srcOrd="0" destOrd="3" presId="urn:microsoft.com/office/officeart/2005/8/layout/hProcess6"/>
    <dgm:cxn modelId="{C29AEF28-B85C-4431-A715-1A3D9F4FA1C3}" type="presOf" srcId="{B3FB6DAC-95F8-427A-8D40-DE8279D7E883}" destId="{67B72D9A-F44F-4FE8-BB6C-7AAF465E0664}" srcOrd="0" destOrd="0" presId="urn:microsoft.com/office/officeart/2005/8/layout/hProcess6"/>
    <dgm:cxn modelId="{39596581-233F-4488-A073-9D6A275B28B9}" srcId="{AD221D33-F506-450C-8940-93608808E73F}" destId="{441D4E5A-66C1-4A3C-B982-1F440A587C69}" srcOrd="0" destOrd="0" parTransId="{27BB11FE-7391-42F5-909A-CD2ADAC7FB44}" sibTransId="{E16DFAF0-6F30-4BFA-8164-A1BB8FB094A1}"/>
    <dgm:cxn modelId="{3F387AB9-ACB1-4472-A8FB-DE5442AE862C}" type="presOf" srcId="{52F0651F-856C-4522-AFD6-84633FA67F28}" destId="{E88684D6-5978-4E13-87DD-D5A3B15F6082}" srcOrd="1" destOrd="0" presId="urn:microsoft.com/office/officeart/2005/8/layout/hProcess6"/>
    <dgm:cxn modelId="{11846B4E-D986-4DCC-B8E2-54BDD36899B7}" srcId="{3DDB9DE8-8144-4466-B739-3843EBBAC814}" destId="{5618CB9B-A0E7-4B6F-A3A5-2853FBD1EEF7}" srcOrd="2" destOrd="0" parTransId="{B5D38F3F-89FB-47A4-B825-D4257CD746A9}" sibTransId="{87ADC819-5BD6-46E9-8177-B4FB46E4C756}"/>
    <dgm:cxn modelId="{36061AA1-6547-4B05-9789-43B6D8918A38}" srcId="{3DDB9DE8-8144-4466-B739-3843EBBAC814}" destId="{E4700013-6E96-4849-933A-917AE08E1A42}" srcOrd="1" destOrd="0" parTransId="{82B61E2A-4B73-4EB5-8EA6-C796BB2854E0}" sibTransId="{08E08D2B-03F8-444F-B6A9-2FBA2668FEE3}"/>
    <dgm:cxn modelId="{F010925C-BD3F-4DFC-A08F-91A0CB73D998}" srcId="{AD221D33-F506-450C-8940-93608808E73F}" destId="{3DDB9DE8-8144-4466-B739-3843EBBAC814}" srcOrd="1" destOrd="0" parTransId="{10AB5884-2CB5-4EE4-98C0-7A24F08E0ECF}" sibTransId="{DB5FBAE7-DA2F-4A31-8273-F5DD15E9AEB2}"/>
    <dgm:cxn modelId="{0AECF1A7-304A-4002-BC5B-677214099073}" srcId="{441D4E5A-66C1-4A3C-B982-1F440A587C69}" destId="{AE453D00-C21F-4057-84DD-591C0ACCBA92}" srcOrd="0" destOrd="0" parTransId="{CFE4CD23-20AC-44D9-8528-E51CF20CF5A6}" sibTransId="{DDA59E5D-6CBE-4D57-823F-17060C308E03}"/>
    <dgm:cxn modelId="{2B39DF42-FDB5-408E-B94D-E46E6E84BD8F}" type="presOf" srcId="{8A809D4E-32B1-4849-9EEB-76B024799B88}" destId="{7731C54E-C713-4FE5-9F4F-D1585D55AF2F}" srcOrd="0" destOrd="0" presId="urn:microsoft.com/office/officeart/2005/8/layout/hProcess6"/>
    <dgm:cxn modelId="{83456B85-470F-4DD3-8CB0-224B509EC0D7}" type="presOf" srcId="{5618CB9B-A0E7-4B6F-A3A5-2853FBD1EEF7}" destId="{E88684D6-5978-4E13-87DD-D5A3B15F6082}" srcOrd="1" destOrd="2" presId="urn:microsoft.com/office/officeart/2005/8/layout/hProcess6"/>
    <dgm:cxn modelId="{313B6E6A-5994-49E5-8DD8-BEABE37F9BC6}" type="presOf" srcId="{BDF36E20-396E-4DA5-9C80-269AF3DB391E}" destId="{7731C54E-C713-4FE5-9F4F-D1585D55AF2F}" srcOrd="0" destOrd="2" presId="urn:microsoft.com/office/officeart/2005/8/layout/hProcess6"/>
    <dgm:cxn modelId="{BCF0AB1B-7084-405B-8204-16E6ACCBD5C4}" type="presOf" srcId="{42509E0A-1421-4371-B735-B2A62926130C}" destId="{B9582A85-970F-4E08-B855-7F5D85C32F30}" srcOrd="0" destOrd="1" presId="urn:microsoft.com/office/officeart/2005/8/layout/hProcess6"/>
    <dgm:cxn modelId="{F9388C96-C85B-4C11-888C-C27EB806FA83}" type="presOf" srcId="{AA1335AD-09C7-4694-99DC-250A41BE93C5}" destId="{6F6D9C1B-D861-4AA7-9A0E-B854D298562E}" srcOrd="1" destOrd="2" presId="urn:microsoft.com/office/officeart/2005/8/layout/hProcess6"/>
    <dgm:cxn modelId="{AE90FA05-9198-4AE8-8BC1-E7B76ACA20AA}" type="presOf" srcId="{3D8DE396-9918-4879-81CA-9E481713CA88}" destId="{7731C54E-C713-4FE5-9F4F-D1585D55AF2F}" srcOrd="0" destOrd="1" presId="urn:microsoft.com/office/officeart/2005/8/layout/hProcess6"/>
    <dgm:cxn modelId="{3DEB5C14-9DB8-40EF-B152-FEE711273ED4}" type="presOf" srcId="{AE453D00-C21F-4057-84DD-591C0ACCBA92}" destId="{6F6D9C1B-D861-4AA7-9A0E-B854D298562E}" srcOrd="1" destOrd="0" presId="urn:microsoft.com/office/officeart/2005/8/layout/hProcess6"/>
    <dgm:cxn modelId="{F744849B-3275-45CB-8877-0355D530B112}" type="presOf" srcId="{BDF36E20-396E-4DA5-9C80-269AF3DB391E}" destId="{534BA69E-0C3C-4175-8C8E-BA19A17CEEEC}" srcOrd="1" destOrd="2" presId="urn:microsoft.com/office/officeart/2005/8/layout/hProcess6"/>
    <dgm:cxn modelId="{EDFBB929-259F-4BF6-BECC-B2E1B4A2C88E}" type="presOf" srcId="{52F0651F-856C-4522-AFD6-84633FA67F28}" destId="{10DA67F5-E36A-44A6-AB9C-47123267A60C}" srcOrd="0" destOrd="0" presId="urn:microsoft.com/office/officeart/2005/8/layout/hProcess6"/>
    <dgm:cxn modelId="{4F3082B4-75AD-4F42-93EF-F4EBD7864512}" type="presOf" srcId="{8A809D4E-32B1-4849-9EEB-76B024799B88}" destId="{534BA69E-0C3C-4175-8C8E-BA19A17CEEEC}" srcOrd="1" destOrd="0" presId="urn:microsoft.com/office/officeart/2005/8/layout/hProcess6"/>
    <dgm:cxn modelId="{1FC701B1-3FF9-497E-9ECA-F27CDD34A232}" srcId="{441D4E5A-66C1-4A3C-B982-1F440A587C69}" destId="{42509E0A-1421-4371-B735-B2A62926130C}" srcOrd="1" destOrd="0" parTransId="{6BDDEA7A-AC92-4BCD-99F3-5739E6299585}" sibTransId="{30099A81-40D7-4AFA-8A99-E328044AB7C7}"/>
    <dgm:cxn modelId="{2F81521A-0320-4954-9029-B265F7F397BE}" srcId="{441D4E5A-66C1-4A3C-B982-1F440A587C69}" destId="{AA1335AD-09C7-4694-99DC-250A41BE93C5}" srcOrd="2" destOrd="0" parTransId="{DF60E0EF-E587-4C03-A7BF-CFDD13B535E6}" sibTransId="{7E3CCC16-2A78-4BB8-AFE3-39BF234915D1}"/>
    <dgm:cxn modelId="{BCB7C709-E1EC-4EBF-B85C-B8D54E443268}" type="presOf" srcId="{441D4E5A-66C1-4A3C-B982-1F440A587C69}" destId="{3DEAE45D-B042-4103-A209-DAAC356D89ED}" srcOrd="0" destOrd="0" presId="urn:microsoft.com/office/officeart/2005/8/layout/hProcess6"/>
    <dgm:cxn modelId="{237DF1DE-2810-4C4E-9DD1-176BE6B84159}" srcId="{3DDB9DE8-8144-4466-B739-3843EBBAC814}" destId="{52F0651F-856C-4522-AFD6-84633FA67F28}" srcOrd="0" destOrd="0" parTransId="{F79CC8C9-55D3-4806-B852-5AA361D5F17D}" sibTransId="{EC6446D0-19A2-4978-8F8F-034EFFDD7C54}"/>
    <dgm:cxn modelId="{4939FA6D-5689-4221-885F-76F31F34B341}" type="presOf" srcId="{AE453D00-C21F-4057-84DD-591C0ACCBA92}" destId="{B9582A85-970F-4E08-B855-7F5D85C32F30}" srcOrd="0" destOrd="0" presId="urn:microsoft.com/office/officeart/2005/8/layout/hProcess6"/>
    <dgm:cxn modelId="{E720FFF8-0A18-4F65-9FBE-70A11C4ABBC6}" srcId="{AD221D33-F506-450C-8940-93608808E73F}" destId="{B3FB6DAC-95F8-427A-8D40-DE8279D7E883}" srcOrd="2" destOrd="0" parTransId="{F1ABF708-F123-46B2-90E7-3F85D27C4F11}" sibTransId="{ABA143A4-9E0A-495B-98F3-C6BA806EFC6E}"/>
    <dgm:cxn modelId="{F18A1C87-7C63-4B70-A09C-D157B64F0243}" type="presParOf" srcId="{AC102A49-A897-47B7-8162-561B00420F4D}" destId="{AE675E2C-DA5F-48D1-80D0-BB0CA4939A50}" srcOrd="0" destOrd="0" presId="urn:microsoft.com/office/officeart/2005/8/layout/hProcess6"/>
    <dgm:cxn modelId="{25B251E0-D121-43F8-A2F0-EF0690F0EB9C}" type="presParOf" srcId="{AE675E2C-DA5F-48D1-80D0-BB0CA4939A50}" destId="{61AC0C9D-0521-474E-B749-0A38E313BC88}" srcOrd="0" destOrd="0" presId="urn:microsoft.com/office/officeart/2005/8/layout/hProcess6"/>
    <dgm:cxn modelId="{F9283907-5CC0-41D6-BB7B-D8BA1D402475}" type="presParOf" srcId="{AE675E2C-DA5F-48D1-80D0-BB0CA4939A50}" destId="{B9582A85-970F-4E08-B855-7F5D85C32F30}" srcOrd="1" destOrd="0" presId="urn:microsoft.com/office/officeart/2005/8/layout/hProcess6"/>
    <dgm:cxn modelId="{6AA4E987-A016-40AF-BCE8-C1D750BE098D}" type="presParOf" srcId="{AE675E2C-DA5F-48D1-80D0-BB0CA4939A50}" destId="{6F6D9C1B-D861-4AA7-9A0E-B854D298562E}" srcOrd="2" destOrd="0" presId="urn:microsoft.com/office/officeart/2005/8/layout/hProcess6"/>
    <dgm:cxn modelId="{D939F3B6-A6AB-4F0E-85B9-9636D266C554}" type="presParOf" srcId="{AE675E2C-DA5F-48D1-80D0-BB0CA4939A50}" destId="{3DEAE45D-B042-4103-A209-DAAC356D89ED}" srcOrd="3" destOrd="0" presId="urn:microsoft.com/office/officeart/2005/8/layout/hProcess6"/>
    <dgm:cxn modelId="{952857DA-1B1E-4C78-A9A0-BF1F7EE61E4E}" type="presParOf" srcId="{AC102A49-A897-47B7-8162-561B00420F4D}" destId="{FAF24D9A-59A0-4405-B97C-CFDF17E77DA7}" srcOrd="1" destOrd="0" presId="urn:microsoft.com/office/officeart/2005/8/layout/hProcess6"/>
    <dgm:cxn modelId="{C6719F35-8FF2-4E95-B2F8-335A1113BF8C}" type="presParOf" srcId="{AC102A49-A897-47B7-8162-561B00420F4D}" destId="{0A76C59D-9E5B-4600-BB35-E0889839A29D}" srcOrd="2" destOrd="0" presId="urn:microsoft.com/office/officeart/2005/8/layout/hProcess6"/>
    <dgm:cxn modelId="{F040BE62-2A64-4144-9AB6-E29C7D9F35AD}" type="presParOf" srcId="{0A76C59D-9E5B-4600-BB35-E0889839A29D}" destId="{C340CCE9-2813-4DA7-AF21-D801CFAB5D4D}" srcOrd="0" destOrd="0" presId="urn:microsoft.com/office/officeart/2005/8/layout/hProcess6"/>
    <dgm:cxn modelId="{41C0E435-2D45-41D4-9FB1-20804A959FDE}" type="presParOf" srcId="{0A76C59D-9E5B-4600-BB35-E0889839A29D}" destId="{10DA67F5-E36A-44A6-AB9C-47123267A60C}" srcOrd="1" destOrd="0" presId="urn:microsoft.com/office/officeart/2005/8/layout/hProcess6"/>
    <dgm:cxn modelId="{DD830315-CBA5-4275-8845-96D8432CAA00}" type="presParOf" srcId="{0A76C59D-9E5B-4600-BB35-E0889839A29D}" destId="{E88684D6-5978-4E13-87DD-D5A3B15F6082}" srcOrd="2" destOrd="0" presId="urn:microsoft.com/office/officeart/2005/8/layout/hProcess6"/>
    <dgm:cxn modelId="{68ABBE68-060A-4065-A91D-FD124407D810}" type="presParOf" srcId="{0A76C59D-9E5B-4600-BB35-E0889839A29D}" destId="{AB053077-FE70-408C-8D34-45C9C1860C6D}" srcOrd="3" destOrd="0" presId="urn:microsoft.com/office/officeart/2005/8/layout/hProcess6"/>
    <dgm:cxn modelId="{65F4FF0A-334D-429D-BA74-84DBDAED9F68}" type="presParOf" srcId="{AC102A49-A897-47B7-8162-561B00420F4D}" destId="{A392E088-6585-42E1-9739-1A6AA1F9CA4A}" srcOrd="3" destOrd="0" presId="urn:microsoft.com/office/officeart/2005/8/layout/hProcess6"/>
    <dgm:cxn modelId="{006EA5E9-A32F-4695-81ED-FE6A5E9EFFAF}" type="presParOf" srcId="{AC102A49-A897-47B7-8162-561B00420F4D}" destId="{3B2C04C3-704C-4172-ACA7-87FE65A4E27F}" srcOrd="4" destOrd="0" presId="urn:microsoft.com/office/officeart/2005/8/layout/hProcess6"/>
    <dgm:cxn modelId="{A501D461-9552-4545-A141-5463BA002453}" type="presParOf" srcId="{3B2C04C3-704C-4172-ACA7-87FE65A4E27F}" destId="{5707E569-0DE0-4787-A032-CB4E2602D4DD}" srcOrd="0" destOrd="0" presId="urn:microsoft.com/office/officeart/2005/8/layout/hProcess6"/>
    <dgm:cxn modelId="{158C3C6F-1011-40F5-B2FB-694B476424ED}" type="presParOf" srcId="{3B2C04C3-704C-4172-ACA7-87FE65A4E27F}" destId="{7731C54E-C713-4FE5-9F4F-D1585D55AF2F}" srcOrd="1" destOrd="0" presId="urn:microsoft.com/office/officeart/2005/8/layout/hProcess6"/>
    <dgm:cxn modelId="{801FE7D3-C906-47AE-AF36-CE35ED71F983}" type="presParOf" srcId="{3B2C04C3-704C-4172-ACA7-87FE65A4E27F}" destId="{534BA69E-0C3C-4175-8C8E-BA19A17CEEEC}" srcOrd="2" destOrd="0" presId="urn:microsoft.com/office/officeart/2005/8/layout/hProcess6"/>
    <dgm:cxn modelId="{39BF93D5-66E7-497C-9584-D74FD2B6A47D}" type="presParOf" srcId="{3B2C04C3-704C-4172-ACA7-87FE65A4E27F}" destId="{67B72D9A-F44F-4FE8-BB6C-7AAF465E0664}" srcOrd="3" destOrd="0" presId="urn:microsoft.com/office/officeart/2005/8/layout/hProcess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C53F92-B890-4162-8B5C-80E6A71CF1A1}">
      <dsp:nvSpPr>
        <dsp:cNvPr id="0" name=""/>
        <dsp:cNvSpPr/>
      </dsp:nvSpPr>
      <dsp:spPr>
        <a:xfrm rot="5400000">
          <a:off x="-257267" y="260375"/>
          <a:ext cx="1715118" cy="1200582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Align incentives</a:t>
          </a:r>
          <a:endParaRPr lang="en-US" sz="1800" kern="1200" dirty="0"/>
        </a:p>
      </dsp:txBody>
      <dsp:txXfrm rot="-5400000">
        <a:off x="1" y="603398"/>
        <a:ext cx="1200582" cy="514536"/>
      </dsp:txXfrm>
    </dsp:sp>
    <dsp:sp modelId="{49F9CAEC-E6B0-4C6D-B571-25F81609F4EA}">
      <dsp:nvSpPr>
        <dsp:cNvPr id="0" name=""/>
        <dsp:cNvSpPr/>
      </dsp:nvSpPr>
      <dsp:spPr>
        <a:xfrm rot="5400000">
          <a:off x="4919677" y="-3715987"/>
          <a:ext cx="1114827" cy="855301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altLang="en-US" sz="2400" kern="1200" dirty="0" smtClean="0"/>
            <a:t>Increase alignment of wholesale and retail market incentives through coordination with state retail regulatory authorities.</a:t>
          </a:r>
          <a:endParaRPr lang="en-US" sz="2400" kern="1200" dirty="0"/>
        </a:p>
      </dsp:txBody>
      <dsp:txXfrm rot="-5400000">
        <a:off x="1200583" y="57528"/>
        <a:ext cx="8498596" cy="1005985"/>
      </dsp:txXfrm>
    </dsp:sp>
    <dsp:sp modelId="{3049CB8F-75CC-4569-80AF-3F2071462C1C}">
      <dsp:nvSpPr>
        <dsp:cNvPr id="0" name=""/>
        <dsp:cNvSpPr/>
      </dsp:nvSpPr>
      <dsp:spPr>
        <a:xfrm rot="5400000">
          <a:off x="-257267" y="1782722"/>
          <a:ext cx="1715118" cy="1200582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Efficient Markets</a:t>
          </a:r>
          <a:endParaRPr lang="en-US" sz="1800" kern="1200" dirty="0"/>
        </a:p>
      </dsp:txBody>
      <dsp:txXfrm rot="-5400000">
        <a:off x="1" y="2125745"/>
        <a:ext cx="1200582" cy="514536"/>
      </dsp:txXfrm>
    </dsp:sp>
    <dsp:sp modelId="{2529F8F9-F136-49AB-B562-2C264E374D59}">
      <dsp:nvSpPr>
        <dsp:cNvPr id="0" name=""/>
        <dsp:cNvSpPr/>
      </dsp:nvSpPr>
      <dsp:spPr>
        <a:xfrm rot="5400000">
          <a:off x="4919677" y="-2193640"/>
          <a:ext cx="1114827" cy="855301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altLang="en-US" sz="2400" kern="1200" dirty="0" smtClean="0"/>
            <a:t>Enable price sensitive demand for more efficient market outcomes</a:t>
          </a:r>
          <a:endParaRPr lang="en-US" sz="2400" kern="1200" dirty="0"/>
        </a:p>
      </dsp:txBody>
      <dsp:txXfrm rot="-5400000">
        <a:off x="1200583" y="1579875"/>
        <a:ext cx="8498596" cy="1005985"/>
      </dsp:txXfrm>
    </dsp:sp>
    <dsp:sp modelId="{DEA9D40B-F7FB-43BA-B3D9-F642D4AC80A3}">
      <dsp:nvSpPr>
        <dsp:cNvPr id="0" name=""/>
        <dsp:cNvSpPr/>
      </dsp:nvSpPr>
      <dsp:spPr>
        <a:xfrm rot="5400000">
          <a:off x="-257267" y="3305069"/>
          <a:ext cx="1715118" cy="1200582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Manage Grid</a:t>
          </a:r>
          <a:endParaRPr lang="en-US" sz="1800" kern="1200" dirty="0"/>
        </a:p>
      </dsp:txBody>
      <dsp:txXfrm rot="-5400000">
        <a:off x="1" y="3648092"/>
        <a:ext cx="1200582" cy="514536"/>
      </dsp:txXfrm>
    </dsp:sp>
    <dsp:sp modelId="{09C06D54-89F0-42D9-9796-57DD3B404A8B}">
      <dsp:nvSpPr>
        <dsp:cNvPr id="0" name=""/>
        <dsp:cNvSpPr/>
      </dsp:nvSpPr>
      <dsp:spPr>
        <a:xfrm rot="5400000">
          <a:off x="4919677" y="-671293"/>
          <a:ext cx="1114827" cy="855301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altLang="en-US" sz="2400" kern="1200" dirty="0" smtClean="0"/>
            <a:t>Ensure DR is a predictable, reliable, and transparent resource to manage the grid</a:t>
          </a:r>
          <a:endParaRPr lang="en-US" sz="2400" kern="1200" dirty="0"/>
        </a:p>
      </dsp:txBody>
      <dsp:txXfrm rot="-5400000">
        <a:off x="1200583" y="3102222"/>
        <a:ext cx="8498596" cy="100598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582A85-970F-4E08-B855-7F5D85C32F30}">
      <dsp:nvSpPr>
        <dsp:cNvPr id="0" name=""/>
        <dsp:cNvSpPr/>
      </dsp:nvSpPr>
      <dsp:spPr>
        <a:xfrm>
          <a:off x="737228" y="1212410"/>
          <a:ext cx="2926742" cy="2558341"/>
        </a:xfrm>
        <a:prstGeom prst="rightArrow">
          <a:avLst>
            <a:gd name="adj1" fmla="val 70000"/>
            <a:gd name="adj2" fmla="val 50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9525" rIns="19050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 smtClean="0"/>
            <a:t>Seasonal aggregation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 smtClean="0"/>
            <a:t>DR vs PRD approach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 smtClean="0"/>
            <a:t>Optimize DR dispatch</a:t>
          </a:r>
          <a:endParaRPr lang="en-US" sz="1500" kern="1200" dirty="0"/>
        </a:p>
      </dsp:txBody>
      <dsp:txXfrm>
        <a:off x="1468914" y="1596161"/>
        <a:ext cx="1426786" cy="1790839"/>
      </dsp:txXfrm>
    </dsp:sp>
    <dsp:sp modelId="{3DEAE45D-B042-4103-A209-DAAC356D89ED}">
      <dsp:nvSpPr>
        <dsp:cNvPr id="0" name=""/>
        <dsp:cNvSpPr/>
      </dsp:nvSpPr>
      <dsp:spPr>
        <a:xfrm>
          <a:off x="5543" y="1759895"/>
          <a:ext cx="1463371" cy="1463371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Transition to  annual capacity (CP)</a:t>
          </a:r>
          <a:endParaRPr lang="en-US" sz="1700" kern="1200" dirty="0"/>
        </a:p>
      </dsp:txBody>
      <dsp:txXfrm>
        <a:off x="219849" y="1974201"/>
        <a:ext cx="1034759" cy="1034759"/>
      </dsp:txXfrm>
    </dsp:sp>
    <dsp:sp modelId="{10DA67F5-E36A-44A6-AB9C-47123267A60C}">
      <dsp:nvSpPr>
        <dsp:cNvPr id="0" name=""/>
        <dsp:cNvSpPr/>
      </dsp:nvSpPr>
      <dsp:spPr>
        <a:xfrm>
          <a:off x="4578578" y="1212410"/>
          <a:ext cx="2926742" cy="2558341"/>
        </a:xfrm>
        <a:prstGeom prst="rightArrow">
          <a:avLst>
            <a:gd name="adj1" fmla="val 70000"/>
            <a:gd name="adj2" fmla="val 50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9525" rIns="19050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 smtClean="0"/>
            <a:t>Expected performance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 smtClean="0"/>
            <a:t>Dispatch granularity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 smtClean="0"/>
            <a:t>Improve visibility</a:t>
          </a:r>
          <a:endParaRPr lang="en-US" sz="1500" kern="1200" dirty="0"/>
        </a:p>
      </dsp:txBody>
      <dsp:txXfrm>
        <a:off x="5310263" y="1596161"/>
        <a:ext cx="1426786" cy="1790839"/>
      </dsp:txXfrm>
    </dsp:sp>
    <dsp:sp modelId="{AB053077-FE70-408C-8D34-45C9C1860C6D}">
      <dsp:nvSpPr>
        <dsp:cNvPr id="0" name=""/>
        <dsp:cNvSpPr/>
      </dsp:nvSpPr>
      <dsp:spPr>
        <a:xfrm>
          <a:off x="3846892" y="1759895"/>
          <a:ext cx="1463371" cy="1463371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DR operability</a:t>
          </a:r>
          <a:endParaRPr lang="en-US" sz="1700" kern="1200" dirty="0"/>
        </a:p>
      </dsp:txBody>
      <dsp:txXfrm>
        <a:off x="4061198" y="1974201"/>
        <a:ext cx="1034759" cy="1034759"/>
      </dsp:txXfrm>
    </dsp:sp>
    <dsp:sp modelId="{7731C54E-C713-4FE5-9F4F-D1585D55AF2F}">
      <dsp:nvSpPr>
        <dsp:cNvPr id="0" name=""/>
        <dsp:cNvSpPr/>
      </dsp:nvSpPr>
      <dsp:spPr>
        <a:xfrm>
          <a:off x="8419927" y="1212410"/>
          <a:ext cx="2926742" cy="2558341"/>
        </a:xfrm>
        <a:prstGeom prst="rightArrow">
          <a:avLst>
            <a:gd name="adj1" fmla="val 70000"/>
            <a:gd name="adj2" fmla="val 50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9525" rIns="19050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 smtClean="0"/>
            <a:t>Energy compensation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 smtClean="0"/>
            <a:t>Collaborate with LSEs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 smtClean="0"/>
            <a:t>Expand participation in Ancillary </a:t>
          </a:r>
          <a:r>
            <a:rPr lang="en-US" sz="1500" kern="1200" dirty="0" err="1" smtClean="0"/>
            <a:t>Svs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500" kern="1200" dirty="0"/>
        </a:p>
      </dsp:txBody>
      <dsp:txXfrm>
        <a:off x="9151613" y="1596161"/>
        <a:ext cx="1426786" cy="1790839"/>
      </dsp:txXfrm>
    </dsp:sp>
    <dsp:sp modelId="{67B72D9A-F44F-4FE8-BB6C-7AAF465E0664}">
      <dsp:nvSpPr>
        <dsp:cNvPr id="0" name=""/>
        <dsp:cNvSpPr/>
      </dsp:nvSpPr>
      <dsp:spPr>
        <a:xfrm>
          <a:off x="7688241" y="1759895"/>
          <a:ext cx="1463371" cy="1463371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Energy savings  to retail market</a:t>
          </a:r>
          <a:endParaRPr lang="en-US" sz="1700" kern="1200" dirty="0"/>
        </a:p>
      </dsp:txBody>
      <dsp:txXfrm>
        <a:off x="7902547" y="1974201"/>
        <a:ext cx="1034759" cy="10347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6">
  <dgm:title val=""/>
  <dgm:desc val=""/>
  <dgm:catLst>
    <dgm:cat type="process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L"/>
          <dgm:param type="nodeHorzAlign" val="l"/>
        </dgm:alg>
      </dgm:if>
      <dgm:else name="Name2">
        <dgm:alg type="lin">
          <dgm:param type="linDir" val="from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refFor="ch" refForName="compNode" fact="0.7"/>
      <dgm:constr type="ctrY" for="ch" forName="compNode" refType="h" fact="0.5"/>
      <dgm:constr type="w" for="ch" forName="aSpace" refType="w" fact="0.05"/>
      <dgm:constr type="primFontSz" for="des" forName="childTextHidden" op="equ" val="65"/>
      <dgm:constr type="primFontSz" for="des" forName="parentText" op="equ"/>
    </dgm:constrLst>
    <dgm:ruleLst/>
    <dgm:forEach name="aNodeForEach" axis="ch" ptType="node">
      <dgm:layoutNode name="compNode">
        <dgm:alg type="composite">
          <dgm:param type="ar" val="1.43"/>
        </dgm:alg>
        <dgm:shape xmlns:r="http://schemas.openxmlformats.org/officeDocument/2006/relationships" r:blip="">
          <dgm:adjLst/>
        </dgm:shape>
        <dgm:presOf/>
        <dgm:choose name="Name3">
          <dgm:if name="Name4" func="var" arg="dir" op="equ" val="norm">
            <dgm:constrLst>
              <dgm:constr type="w" for="ch" forName="childTextVisible" refType="w" fact="0.8"/>
              <dgm:constr type="h" for="ch" forName="childTextVisible" refType="h"/>
              <dgm:constr type="r" for="ch" forName="childTextVisible" refType="w"/>
              <dgm:constr type="w" for="ch" forName="childTextHidden" refType="w" fact="0.6"/>
              <dgm:constr type="h" for="ch" forName="childTextHidden" refType="h"/>
              <dgm:constr type="r" for="ch" forName="childTextHidden" refType="w"/>
              <dgm:constr type="l" for="ch" forName="parentText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if>
          <dgm:else name="Name5">
            <dgm:constrLst>
              <dgm:constr type="w" for="ch" forName="childTextVisible" refType="w" fact="0.8"/>
              <dgm:constr type="h" for="ch" forName="childTextVisible" refType="h"/>
              <dgm:constr type="l" for="ch" forName="childTextVisible"/>
              <dgm:constr type="w" for="ch" forName="childTextHidden" refType="w" fact="0.6"/>
              <dgm:constr type="h" for="ch" forName="childTextHidden" refType="h"/>
              <dgm:constr type="l" for="ch" forName="childTextHidden"/>
              <dgm:constr type="r" for="ch" forName="parentText" refType="w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else>
        </dgm:choose>
        <dgm:ruleLst/>
        <dgm:layoutNode name="noGeometry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childTextVisible" styleLbl="bgAccFollowNode1">
          <dgm:varLst>
            <dgm:bulletEnabled val="1"/>
          </dgm:varLst>
          <dgm:alg type="sp"/>
          <dgm:choose name="Name6">
            <dgm:if name="Name7" func="var" arg="dir" op="equ" val="norm">
              <dgm:shape xmlns:r="http://schemas.openxmlformats.org/officeDocument/2006/relationships" type="rightArrow" r:blip="">
                <dgm:adjLst>
                  <dgm:adj idx="1" val="0.7"/>
                  <dgm:adj idx="2" val="0.5"/>
                </dgm:adjLst>
              </dgm:shape>
            </dgm:if>
            <dgm:else name="Name8">
              <dgm:shape xmlns:r="http://schemas.openxmlformats.org/officeDocument/2006/relationships" type="leftArrow" r:blip="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/>
          <dgm:ruleLst/>
        </dgm:layoutNode>
        <dgm:layoutNode name="childTextHidden" styleLbl="bgAccFollowNode1">
          <dgm:choose name="Name9">
            <dgm:if name="Name10" axis="des followSib" ptType="node node" st="1 1" cnt="1 0" func="cnt" op="gte" val="1">
              <dgm:alg type="tx">
                <dgm:param type="stBulletLvl" val="1"/>
                <dgm:param type="txAnchorVertCh" val="mid"/>
              </dgm:alg>
            </dgm:if>
            <dgm:else name="Name11">
              <dgm:alg type="tx">
                <dgm:param type="stBulletLvl" val="2"/>
                <dgm:param type="txAnchorVertCh" val="mid"/>
              </dgm:alg>
            </dgm:else>
          </dgm:choose>
          <dgm:choose name="Name12">
            <dgm:if name="Name13" func="var" arg="dir" op="equ" val="norm">
              <dgm:shape xmlns:r="http://schemas.openxmlformats.org/officeDocument/2006/relationships" type="rightArrow" r:blip="" hideGeom="1">
                <dgm:adjLst>
                  <dgm:adj idx="1" val="0.7"/>
                  <dgm:adj idx="2" val="0.5"/>
                </dgm:adjLst>
              </dgm:shape>
            </dgm:if>
            <dgm:else name="Name14">
              <dgm:shape xmlns:r="http://schemas.openxmlformats.org/officeDocument/2006/relationships" type="leftArrow" r:blip="" hideGeom="1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rMarg" refType="primFontSz" fact="0.1"/>
            <dgm:constr type="lMarg" refType="primFontSz" fact="0.2"/>
          </dgm:constrLst>
          <dgm:ruleLst>
            <dgm:rule type="primFontSz" val="5" fact="NaN" max="NaN"/>
          </dgm:ruleLst>
        </dgm:layoutNode>
        <dgm:layoutNode name="parentText" styleLbl="node1">
          <dgm:varLst>
            <dgm:chMax val="1"/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primFontSz" val="65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choose name="Name15">
        <dgm:if name="Name16" axis="self" ptType="node" func="revPos" op="gte" val="2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0.95172</cdr:x>
      <cdr:y>0.2381</cdr:y>
    </cdr:from>
    <cdr:to>
      <cdr:x>0.97705</cdr:x>
      <cdr:y>0.74372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10515600" y="1143000"/>
          <a:ext cx="279872" cy="24272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vert270" wrap="none" rtlCol="0">
          <a:norm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800" b="1" i="0" u="none" strike="noStrike" kern="1200" baseline="0">
              <a:solidFill>
                <a:srgbClr val="000000"/>
              </a:solidFill>
              <a:latin typeface="Arial Narrow"/>
              <a:ea typeface="Arial Narrow"/>
              <a:cs typeface="Arial Narrow"/>
            </a:defRPr>
          </a:pPr>
          <a:r>
            <a:rPr lang="en-US" sz="1400" dirty="0"/>
            <a:t>% of Total PJM Committed Capacity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43979" cy="46514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7531" y="1"/>
            <a:ext cx="3043979" cy="46514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CCD554-7A69-4E2F-89D6-29538E47D916}" type="datetimeFigureOut">
              <a:rPr lang="en-US" smtClean="0"/>
              <a:t>9/25/17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42384"/>
            <a:ext cx="3043979" cy="46514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7531" y="8842384"/>
            <a:ext cx="3043979" cy="46514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EF53D2-79E7-49B1-A10B-C525C2C023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5638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43979" cy="46514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7531" y="1"/>
            <a:ext cx="3043979" cy="46514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3A2D02-4ECB-49B1-B59F-07F269D2DA1F}" type="datetimeFigureOut">
              <a:rPr lang="en-US" smtClean="0"/>
              <a:t>9/25/17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946" y="4421192"/>
            <a:ext cx="5617208" cy="418941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42384"/>
            <a:ext cx="3043979" cy="46514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7531" y="8842384"/>
            <a:ext cx="3043979" cy="46514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06BB79-8DD3-40EA-B071-05C0A4417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0172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06BB79-8DD3-40EA-B071-05C0A4417CA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0860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G:\Corporate\PJM templates and standards\new ppt templates\2012-16-9Ratio-TemplateElements-03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283"/>
          <a:stretch>
            <a:fillRect/>
          </a:stretch>
        </p:blipFill>
        <p:spPr bwMode="auto">
          <a:xfrm>
            <a:off x="0" y="6145213"/>
            <a:ext cx="12188825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0" descr="G:\Corporate\PJM templates and standards\new ppt templates\2012-16-9Ratio-TemplateElements-02.jp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946"/>
          <a:stretch>
            <a:fillRect/>
          </a:stretch>
        </p:blipFill>
        <p:spPr bwMode="auto">
          <a:xfrm>
            <a:off x="0" y="0"/>
            <a:ext cx="12188825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10835733" y="6381750"/>
            <a:ext cx="946692" cy="2923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899" tIns="60949" rIns="121899" bIns="60949">
            <a:spAutoFit/>
          </a:bodyPr>
          <a:lstStyle/>
          <a:p>
            <a:pPr algn="r"/>
            <a:r>
              <a:rPr lang="en-US" altLang="en-US" sz="1100" dirty="0" smtClean="0">
                <a:solidFill>
                  <a:schemeClr val="bg1"/>
                </a:solidFill>
              </a:rPr>
              <a:t>PJM</a:t>
            </a:r>
            <a:r>
              <a:rPr lang="en-US" altLang="en-US" sz="1100" dirty="0" smtClean="0">
                <a:solidFill>
                  <a:schemeClr val="bg1"/>
                </a:solidFill>
                <a:cs typeface="Arial" charset="0"/>
              </a:rPr>
              <a:t>©2016</a:t>
            </a:r>
            <a:endParaRPr lang="en-US" altLang="en-US" sz="1100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914162" y="2130428"/>
            <a:ext cx="10360501" cy="1470025"/>
          </a:xfrm>
        </p:spPr>
        <p:txBody>
          <a:bodyPr/>
          <a:lstStyle>
            <a:lvl1pPr algn="ct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907001" y="3810000"/>
            <a:ext cx="4367662" cy="1752600"/>
          </a:xfrm>
        </p:spPr>
        <p:txBody>
          <a:bodyPr/>
          <a:lstStyle>
            <a:lvl1pPr marL="0" indent="0">
              <a:buFontTx/>
              <a:buNone/>
              <a:defRPr sz="2000"/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www.pjm.com</a:t>
            </a:r>
          </a:p>
        </p:txBody>
      </p:sp>
    </p:spTree>
    <p:extLst>
      <p:ext uri="{BB962C8B-B14F-4D97-AF65-F5344CB8AC3E}">
        <p14:creationId xmlns:p14="http://schemas.microsoft.com/office/powerpoint/2010/main" val="2106714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 sz="19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www.pjm.com</a:t>
            </a:r>
          </a:p>
        </p:txBody>
      </p:sp>
    </p:spTree>
    <p:extLst>
      <p:ext uri="{BB962C8B-B14F-4D97-AF65-F5344CB8AC3E}">
        <p14:creationId xmlns:p14="http://schemas.microsoft.com/office/powerpoint/2010/main" val="1086022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www.pjm.com</a:t>
            </a:r>
          </a:p>
        </p:txBody>
      </p:sp>
    </p:spTree>
    <p:extLst>
      <p:ext uri="{BB962C8B-B14F-4D97-AF65-F5344CB8AC3E}">
        <p14:creationId xmlns:p14="http://schemas.microsoft.com/office/powerpoint/2010/main" val="1803321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441" y="1143000"/>
            <a:ext cx="5383398" cy="4724400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986" y="1143000"/>
            <a:ext cx="5383398" cy="4724400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www.pjm.com</a:t>
            </a:r>
          </a:p>
        </p:txBody>
      </p:sp>
    </p:spTree>
    <p:extLst>
      <p:ext uri="{BB962C8B-B14F-4D97-AF65-F5344CB8AC3E}">
        <p14:creationId xmlns:p14="http://schemas.microsoft.com/office/powerpoint/2010/main" val="250057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1" y="274637"/>
            <a:ext cx="10969943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441" y="2057400"/>
            <a:ext cx="5383398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5986" y="2057400"/>
            <a:ext cx="5383398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5986" y="4191000"/>
            <a:ext cx="5383398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www.pjm.com</a:t>
            </a:r>
          </a:p>
        </p:txBody>
      </p:sp>
    </p:spTree>
    <p:extLst>
      <p:ext uri="{BB962C8B-B14F-4D97-AF65-F5344CB8AC3E}">
        <p14:creationId xmlns:p14="http://schemas.microsoft.com/office/powerpoint/2010/main" val="2160468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eg"/><Relationship Id="rId8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1" descr="G:\Corporate\PJM templates and standards\new ppt templates\2012-16-9Ratio-TemplateElements-03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283"/>
          <a:stretch>
            <a:fillRect/>
          </a:stretch>
        </p:blipFill>
        <p:spPr bwMode="auto">
          <a:xfrm>
            <a:off x="0" y="6145213"/>
            <a:ext cx="12188825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10" descr="G:\Corporate\PJM templates and standards\new ppt templates\2012-16-9Ratio-TemplateElements-02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487"/>
          <a:stretch>
            <a:fillRect/>
          </a:stretch>
        </p:blipFill>
        <p:spPr bwMode="auto">
          <a:xfrm>
            <a:off x="0" y="0"/>
            <a:ext cx="12188825" cy="219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152400"/>
            <a:ext cx="10969625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899" tIns="60949" rIns="121899" bIns="6094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10969625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899" tIns="60949" rIns="121899" bIns="609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30" name="Text Box 9"/>
          <p:cNvSpPr txBox="1">
            <a:spLocks noChangeArrowheads="1"/>
          </p:cNvSpPr>
          <p:nvPr/>
        </p:nvSpPr>
        <p:spPr bwMode="auto">
          <a:xfrm>
            <a:off x="10835734" y="6381750"/>
            <a:ext cx="946691" cy="2923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899" tIns="60949" rIns="121899" bIns="60949">
            <a:spAutoFit/>
          </a:bodyPr>
          <a:lstStyle/>
          <a:p>
            <a:pPr algn="r"/>
            <a:r>
              <a:rPr lang="en-US" altLang="en-US" sz="1100" dirty="0" smtClean="0">
                <a:solidFill>
                  <a:schemeClr val="bg1"/>
                </a:solidFill>
              </a:rPr>
              <a:t>PJM</a:t>
            </a:r>
            <a:r>
              <a:rPr lang="en-US" altLang="en-US" sz="1100" dirty="0" smtClean="0">
                <a:solidFill>
                  <a:schemeClr val="bg1"/>
                </a:solidFill>
                <a:cs typeface="Arial" charset="0"/>
              </a:rPr>
              <a:t>©2016</a:t>
            </a:r>
            <a:endParaRPr lang="en-US" altLang="en-US" sz="1100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1031" name="Text Box 10"/>
          <p:cNvSpPr txBox="1">
            <a:spLocks noChangeArrowheads="1"/>
          </p:cNvSpPr>
          <p:nvPr/>
        </p:nvSpPr>
        <p:spPr bwMode="auto">
          <a:xfrm>
            <a:off x="5891213" y="6381750"/>
            <a:ext cx="45085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899" tIns="60949" rIns="121899" bIns="60949">
            <a:spAutoFit/>
          </a:bodyPr>
          <a:lstStyle/>
          <a:p>
            <a:fld id="{D0A9EF66-B759-4028-8EC0-388D1F2AD705}" type="slidenum">
              <a:rPr lang="en-US" altLang="en-US" sz="1300">
                <a:solidFill>
                  <a:schemeClr val="bg1"/>
                </a:solidFill>
              </a:rPr>
              <a:pPr/>
              <a:t>‹#›</a:t>
            </a:fld>
            <a:endParaRPr lang="en-US" altLang="en-US" sz="1300">
              <a:solidFill>
                <a:schemeClr val="bg1"/>
              </a:solidFill>
            </a:endParaRPr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1200" y="6381750"/>
            <a:ext cx="385921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21899" tIns="60949" rIns="121899" bIns="60949" numCol="1" anchor="t" anchorCtr="0" compatLnSpc="1">
            <a:prstTxWarp prst="textNoShape">
              <a:avLst/>
            </a:prstTxWarp>
          </a:bodyPr>
          <a:lstStyle>
            <a:lvl1pPr algn="l">
              <a:defRPr sz="1100">
                <a:solidFill>
                  <a:schemeClr val="bg1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www.pjm.com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832" r:id="rId1"/>
    <p:sldLayoutId id="2147485828" r:id="rId2"/>
    <p:sldLayoutId id="2147485829" r:id="rId3"/>
    <p:sldLayoutId id="2147485830" r:id="rId4"/>
    <p:sldLayoutId id="2147485831" r:id="rId5"/>
  </p:sldLayoutIdLst>
  <p:hf sldNum="0" hdr="0" dt="0"/>
  <p:txStyles>
    <p:titleStyle>
      <a:lvl1pPr algn="r" rtl="0" eaLnBrk="1" fontAlgn="base" hangingPunct="1">
        <a:spcBef>
          <a:spcPct val="0"/>
        </a:spcBef>
        <a:spcAft>
          <a:spcPct val="0"/>
        </a:spcAft>
        <a:defRPr lang="en-US" altLang="en-US" sz="2800" dirty="0">
          <a:solidFill>
            <a:srgbClr val="454545"/>
          </a:solidFill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2800">
          <a:solidFill>
            <a:srgbClr val="454545"/>
          </a:solidFill>
          <a:latin typeface="Arial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2800">
          <a:solidFill>
            <a:srgbClr val="454545"/>
          </a:solidFill>
          <a:latin typeface="Arial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2800">
          <a:solidFill>
            <a:srgbClr val="454545"/>
          </a:solidFill>
          <a:latin typeface="Arial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2800">
          <a:solidFill>
            <a:srgbClr val="454545"/>
          </a:solidFill>
          <a:latin typeface="Arial" charset="0"/>
        </a:defRPr>
      </a:lvl5pPr>
      <a:lvl6pPr marL="609493" algn="r" rtl="0" eaLnBrk="1" fontAlgn="base" hangingPunct="1">
        <a:spcBef>
          <a:spcPct val="0"/>
        </a:spcBef>
        <a:spcAft>
          <a:spcPct val="0"/>
        </a:spcAft>
        <a:defRPr sz="3700">
          <a:solidFill>
            <a:srgbClr val="454545"/>
          </a:solidFill>
          <a:latin typeface="Arial" charset="0"/>
        </a:defRPr>
      </a:lvl6pPr>
      <a:lvl7pPr marL="1218987" algn="r" rtl="0" eaLnBrk="1" fontAlgn="base" hangingPunct="1">
        <a:spcBef>
          <a:spcPct val="0"/>
        </a:spcBef>
        <a:spcAft>
          <a:spcPct val="0"/>
        </a:spcAft>
        <a:defRPr sz="3700">
          <a:solidFill>
            <a:srgbClr val="454545"/>
          </a:solidFill>
          <a:latin typeface="Arial" charset="0"/>
        </a:defRPr>
      </a:lvl7pPr>
      <a:lvl8pPr marL="1828480" algn="r" rtl="0" eaLnBrk="1" fontAlgn="base" hangingPunct="1">
        <a:spcBef>
          <a:spcPct val="0"/>
        </a:spcBef>
        <a:spcAft>
          <a:spcPct val="0"/>
        </a:spcAft>
        <a:defRPr sz="3700">
          <a:solidFill>
            <a:srgbClr val="454545"/>
          </a:solidFill>
          <a:latin typeface="Arial" charset="0"/>
        </a:defRPr>
      </a:lvl8pPr>
      <a:lvl9pPr marL="2437973" algn="r" rtl="0" eaLnBrk="1" fontAlgn="base" hangingPunct="1">
        <a:spcBef>
          <a:spcPct val="0"/>
        </a:spcBef>
        <a:spcAft>
          <a:spcPct val="0"/>
        </a:spcAft>
        <a:defRPr sz="3700">
          <a:solidFill>
            <a:srgbClr val="454545"/>
          </a:solidFill>
          <a:latin typeface="Arial" charset="0"/>
        </a:defRPr>
      </a:lvl9pPr>
    </p:titleStyle>
    <p:bodyStyle>
      <a:lvl1pPr marL="455613" indent="-455613" algn="l" rtl="0" eaLnBrk="1" fontAlgn="base" hangingPunct="1">
        <a:spcBef>
          <a:spcPct val="20000"/>
        </a:spcBef>
        <a:spcAft>
          <a:spcPct val="0"/>
        </a:spcAft>
        <a:buChar char="•"/>
        <a:defRPr lang="en-US" altLang="en-US" sz="2800" dirty="0">
          <a:solidFill>
            <a:schemeClr val="tx1"/>
          </a:solidFill>
          <a:latin typeface="+mj-lt"/>
          <a:ea typeface="+mn-ea"/>
          <a:cs typeface="+mn-cs"/>
        </a:defRPr>
      </a:lvl1pPr>
      <a:lvl2pPr marL="989013" indent="-379413" algn="l" rtl="0" eaLnBrk="1" fontAlgn="base" hangingPunct="1">
        <a:spcBef>
          <a:spcPct val="20000"/>
        </a:spcBef>
        <a:spcAft>
          <a:spcPct val="0"/>
        </a:spcAft>
        <a:buChar char="–"/>
        <a:defRPr sz="2600">
          <a:solidFill>
            <a:schemeClr val="tx1"/>
          </a:solidFill>
          <a:latin typeface="+mn-lt"/>
        </a:defRPr>
      </a:lvl2pPr>
      <a:lvl3pPr marL="1522413" indent="-303213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2132013" indent="-303213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741613" indent="-303213" algn="l" rtl="0" eaLnBrk="1" fontAlgn="base" hangingPunct="1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5pPr>
      <a:lvl6pPr marL="3352213" indent="-304747" algn="l" rtl="0" eaLnBrk="1" fontAlgn="base" hangingPunct="1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6pPr>
      <a:lvl7pPr marL="3961707" indent="-304747" algn="l" rtl="0" eaLnBrk="1" fontAlgn="base" hangingPunct="1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7pPr>
      <a:lvl8pPr marL="4571200" indent="-304747" algn="l" rtl="0" eaLnBrk="1" fontAlgn="base" hangingPunct="1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8pPr>
      <a:lvl9pPr marL="5180693" indent="-304747" algn="l" rtl="0" eaLnBrk="1" fontAlgn="base" hangingPunct="1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4" Type="http://schemas.openxmlformats.org/officeDocument/2006/relationships/diagramLayout" Target="../diagrams/layout2.xml"/><Relationship Id="rId5" Type="http://schemas.openxmlformats.org/officeDocument/2006/relationships/diagramQuickStyle" Target="../diagrams/quickStyle2.xml"/><Relationship Id="rId6" Type="http://schemas.openxmlformats.org/officeDocument/2006/relationships/diagramColors" Target="../diagrams/colors2.xml"/><Relationship Id="rId7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b="1" dirty="0"/>
              <a:t>The Future of Dynamic Pricing, Price Responsive Demand, and Demand Response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b="1" dirty="0" smtClean="0"/>
              <a:t>Energy Policy Roundtable in PJM Footprint</a:t>
            </a:r>
          </a:p>
          <a:p>
            <a:r>
              <a:rPr lang="en-US" altLang="en-US" b="1" dirty="0" smtClean="0"/>
              <a:t>At </a:t>
            </a:r>
            <a:r>
              <a:rPr lang="en-US" altLang="en-US" b="1" dirty="0" err="1" smtClean="0"/>
              <a:t>Kleinman</a:t>
            </a:r>
            <a:r>
              <a:rPr lang="en-US" altLang="en-US" b="1" dirty="0" smtClean="0"/>
              <a:t> </a:t>
            </a:r>
            <a:r>
              <a:rPr lang="en-US" altLang="en-US" b="1" dirty="0"/>
              <a:t>Center for Energy Policy, </a:t>
            </a:r>
            <a:r>
              <a:rPr lang="en-US" altLang="en-US" b="1" dirty="0" err="1" smtClean="0"/>
              <a:t>UPenn</a:t>
            </a:r>
            <a:endParaRPr lang="en-US" altLang="en-US" b="1" dirty="0" smtClean="0"/>
          </a:p>
          <a:p>
            <a:r>
              <a:rPr lang="en-US" b="1" dirty="0" smtClean="0"/>
              <a:t>September 27, 2107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www.pjm.com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486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2" y="2743200"/>
            <a:ext cx="10142320" cy="321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Retail Customer’s </a:t>
            </a:r>
            <a:r>
              <a:rPr lang="en-US" dirty="0"/>
              <a:t>O</a:t>
            </a:r>
            <a:r>
              <a:rPr lang="en-US" dirty="0" smtClean="0"/>
              <a:t>pportunity to </a:t>
            </a:r>
            <a:br>
              <a:rPr lang="en-US" dirty="0" smtClean="0"/>
            </a:br>
            <a:r>
              <a:rPr lang="en-US" dirty="0" smtClean="0"/>
              <a:t>Manage Electricity Cost</a:t>
            </a:r>
            <a:r>
              <a:rPr lang="en-US" dirty="0"/>
              <a:t> </a:t>
            </a:r>
            <a:r>
              <a:rPr lang="en-US" dirty="0" smtClean="0"/>
              <a:t>by Changing </a:t>
            </a:r>
            <a:r>
              <a:rPr lang="en-US" dirty="0"/>
              <a:t>C</a:t>
            </a:r>
            <a:r>
              <a:rPr lang="en-US" dirty="0" smtClean="0"/>
              <a:t>onsumption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www.pjm.com</a:t>
            </a:r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1522412" y="2358132"/>
            <a:ext cx="2590800" cy="1223268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en-US" sz="2800" dirty="0" smtClean="0"/>
              <a:t>Retail Cost Reduction</a:t>
            </a:r>
            <a:endParaRPr lang="en-US" sz="2800" dirty="0"/>
          </a:p>
        </p:txBody>
      </p:sp>
      <p:sp>
        <p:nvSpPr>
          <p:cNvPr id="8" name="Rounded Rectangle 7"/>
          <p:cNvSpPr/>
          <p:nvPr/>
        </p:nvSpPr>
        <p:spPr>
          <a:xfrm>
            <a:off x="7385634" y="2324100"/>
            <a:ext cx="2594978" cy="1266547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en-US" sz="2800" dirty="0" smtClean="0"/>
              <a:t>Wholesale Revenue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1903412" y="4724400"/>
            <a:ext cx="2286000" cy="5334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2400" i="1" dirty="0" smtClean="0"/>
              <a:t>Demand Side</a:t>
            </a:r>
            <a:endParaRPr lang="en-US" sz="2400" i="1" dirty="0"/>
          </a:p>
        </p:txBody>
      </p:sp>
      <p:sp>
        <p:nvSpPr>
          <p:cNvPr id="9" name="TextBox 8"/>
          <p:cNvSpPr txBox="1"/>
          <p:nvPr/>
        </p:nvSpPr>
        <p:spPr>
          <a:xfrm>
            <a:off x="7847012" y="4724400"/>
            <a:ext cx="1981200" cy="5334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2400" i="1" dirty="0" smtClean="0"/>
              <a:t>Supply Side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608693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www.pjm.com</a:t>
            </a:r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69625" cy="639763"/>
          </a:xfrm>
        </p:spPr>
        <p:txBody>
          <a:bodyPr/>
          <a:lstStyle/>
          <a:p>
            <a:r>
              <a:rPr lang="en-US" dirty="0" smtClean="0"/>
              <a:t>DR annual wholesale market revenue by type</a:t>
            </a:r>
            <a:endParaRPr 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9013" y="927275"/>
            <a:ext cx="8565028" cy="47366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9763887" y="2988625"/>
            <a:ext cx="2133600" cy="160020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normAutofit fontScale="77500" lnSpcReduction="2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8.1 GW capacity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2.6 GW economic energy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0.5 GW Sync Reserve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0.04 GW Regulation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2 million customers (19,000 C&amp;I)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306687" y="2226625"/>
            <a:ext cx="457200" cy="7620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9306687" y="4588825"/>
            <a:ext cx="457200" cy="5334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227011" y="5663944"/>
            <a:ext cx="11670475" cy="486945"/>
          </a:xfrm>
          <a:prstGeom prst="rect">
            <a:avLst/>
          </a:prstGeom>
          <a:noFill/>
        </p:spPr>
        <p:txBody>
          <a:bodyPr wrap="square" rtlCol="0">
            <a:normAutofit fontScale="55000" lnSpcReduction="20000"/>
          </a:bodyPr>
          <a:lstStyle/>
          <a:p>
            <a:r>
              <a:rPr lang="en-US" dirty="0"/>
              <a:t>*Capacity Net Revenue inclusive of Capacity Credits and Charges. </a:t>
            </a:r>
            <a:endParaRPr lang="en-US" dirty="0" smtClean="0"/>
          </a:p>
          <a:p>
            <a:r>
              <a:rPr lang="en-US" dirty="0" smtClean="0"/>
              <a:t>**</a:t>
            </a:r>
            <a:r>
              <a:rPr lang="en-US" dirty="0"/>
              <a:t>PJM assumes capacity value at $50 MW Day (PJM does not know the value of capacity credits in the forward market prior to RPM; only a portion of capacity was purchased through the daily capacity market at the time).</a:t>
            </a:r>
          </a:p>
        </p:txBody>
      </p:sp>
    </p:spTree>
    <p:extLst>
      <p:ext uri="{BB962C8B-B14F-4D97-AF65-F5344CB8AC3E}">
        <p14:creationId xmlns:p14="http://schemas.microsoft.com/office/powerpoint/2010/main" val="4014790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 Capacity </a:t>
            </a:r>
            <a:r>
              <a:rPr lang="en-US" dirty="0" smtClean="0"/>
              <a:t>Market Participation by Product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www.pjm.com</a:t>
            </a:r>
            <a:endParaRPr lang="en-US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06312533"/>
              </p:ext>
            </p:extLst>
          </p:nvPr>
        </p:nvGraphicFramePr>
        <p:xfrm>
          <a:off x="455612" y="1219200"/>
          <a:ext cx="110490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02015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Wholesale market strategic objectives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www.pjm.com</a:t>
            </a:r>
            <a:endParaRPr lang="en-US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4005335200"/>
              </p:ext>
            </p:extLst>
          </p:nvPr>
        </p:nvGraphicFramePr>
        <p:xfrm>
          <a:off x="989012" y="1253772"/>
          <a:ext cx="9753600" cy="47660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40277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focus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3066246"/>
              </p:ext>
            </p:extLst>
          </p:nvPr>
        </p:nvGraphicFramePr>
        <p:xfrm>
          <a:off x="227012" y="1143000"/>
          <a:ext cx="11352213" cy="49831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www.pjm.com</a:t>
            </a:r>
            <a:endParaRPr lang="en-US"/>
          </a:p>
        </p:txBody>
      </p:sp>
      <p:sp>
        <p:nvSpPr>
          <p:cNvPr id="3" name="Right Arrow 2"/>
          <p:cNvSpPr/>
          <p:nvPr/>
        </p:nvSpPr>
        <p:spPr>
          <a:xfrm>
            <a:off x="684212" y="5029200"/>
            <a:ext cx="10287000" cy="609600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Evolution of DER (generation/storage) participation in wholesale markets (as DR or Generation)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293812" y="2286000"/>
            <a:ext cx="1143000" cy="228599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r>
              <a:rPr lang="en-US" sz="1200" i="1" dirty="0" smtClean="0"/>
              <a:t>1 – 2 years</a:t>
            </a:r>
            <a:endParaRPr lang="en-US" sz="1200" i="1" dirty="0"/>
          </a:p>
        </p:txBody>
      </p:sp>
      <p:sp>
        <p:nvSpPr>
          <p:cNvPr id="7" name="TextBox 6"/>
          <p:cNvSpPr txBox="1"/>
          <p:nvPr/>
        </p:nvSpPr>
        <p:spPr>
          <a:xfrm>
            <a:off x="5170487" y="2286000"/>
            <a:ext cx="1000126" cy="247648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r>
              <a:rPr lang="en-US" sz="1200" i="1" dirty="0" smtClean="0"/>
              <a:t>3 – 5 years</a:t>
            </a:r>
            <a:endParaRPr lang="en-US" sz="1200" i="1" dirty="0"/>
          </a:p>
        </p:txBody>
      </p:sp>
      <p:sp>
        <p:nvSpPr>
          <p:cNvPr id="8" name="TextBox 7"/>
          <p:cNvSpPr txBox="1"/>
          <p:nvPr/>
        </p:nvSpPr>
        <p:spPr>
          <a:xfrm>
            <a:off x="9009062" y="2286000"/>
            <a:ext cx="819150" cy="228599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r>
              <a:rPr lang="en-US" sz="1200" i="1" dirty="0" smtClean="0"/>
              <a:t>5+ years</a:t>
            </a:r>
            <a:endParaRPr lang="en-US" sz="1200" i="1" dirty="0"/>
          </a:p>
        </p:txBody>
      </p:sp>
    </p:spTree>
    <p:extLst>
      <p:ext uri="{BB962C8B-B14F-4D97-AF65-F5344CB8AC3E}">
        <p14:creationId xmlns:p14="http://schemas.microsoft.com/office/powerpoint/2010/main" val="4187469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PJM stakeholder process initiatives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332037"/>
            <a:ext cx="10969625" cy="3459163"/>
          </a:xfrm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Price Responsive Demand review for Capacity Performance (annual availability requirement)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DR summer only wholesale market opportunities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Energy Efficiency retail regulatory authority review process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DER (distributed energy resources) wholesale market participation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www.pjm.com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24155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PJM_Colorss">
      <a:dk1>
        <a:sysClr val="windowText" lastClr="000000"/>
      </a:dk1>
      <a:lt1>
        <a:srgbClr val="FFFFFF"/>
      </a:lt1>
      <a:dk2>
        <a:srgbClr val="000000"/>
      </a:dk2>
      <a:lt2>
        <a:srgbClr val="EEECE1"/>
      </a:lt2>
      <a:accent1>
        <a:srgbClr val="013366"/>
      </a:accent1>
      <a:accent2>
        <a:srgbClr val="99CC00"/>
      </a:accent2>
      <a:accent3>
        <a:srgbClr val="00B0F0"/>
      </a:accent3>
      <a:accent4>
        <a:srgbClr val="FF9900"/>
      </a:accent4>
      <a:accent5>
        <a:srgbClr val="808080"/>
      </a:accent5>
      <a:accent6>
        <a:srgbClr val="FF00FF"/>
      </a:accent6>
      <a:hlink>
        <a:srgbClr val="0000FF"/>
      </a:hlink>
      <a:folHlink>
        <a:srgbClr val="800080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1512</TotalTime>
  <Words>307</Words>
  <Application>Microsoft Macintosh PowerPoint</Application>
  <PresentationFormat>Custom</PresentationFormat>
  <Paragraphs>57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Arial Narrow</vt:lpstr>
      <vt:lpstr>Calibri</vt:lpstr>
      <vt:lpstr>Wingdings</vt:lpstr>
      <vt:lpstr>Default Theme</vt:lpstr>
      <vt:lpstr>The Future of Dynamic Pricing, Price Responsive Demand, and Demand Response</vt:lpstr>
      <vt:lpstr>Retail Customer’s Opportunity to  Manage Electricity Cost by Changing Consumption</vt:lpstr>
      <vt:lpstr>DR annual wholesale market revenue by type</vt:lpstr>
      <vt:lpstr>DR Capacity Market Participation by Product</vt:lpstr>
      <vt:lpstr>Wholesale market strategic objectives</vt:lpstr>
      <vt:lpstr>Future focus</vt:lpstr>
      <vt:lpstr>PJM stakeholder process initiatives</vt:lpstr>
    </vt:vector>
  </TitlesOfParts>
  <Company>PJM Interconnection, LLC</Company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 Strategy</dc:title>
  <dc:creator>_</dc:creator>
  <cp:lastModifiedBy>Susan Rivo</cp:lastModifiedBy>
  <cp:revision>148</cp:revision>
  <cp:lastPrinted>2017-08-31T12:52:06Z</cp:lastPrinted>
  <dcterms:created xsi:type="dcterms:W3CDTF">2016-07-15T19:48:04Z</dcterms:created>
  <dcterms:modified xsi:type="dcterms:W3CDTF">2017-09-25T15:29:28Z</dcterms:modified>
</cp:coreProperties>
</file>